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solidFill>
                <a:schemeClr val="accent6"/>
              </a:solidFill>
              <a:prstDash val="solid"/>
              <a:round/>
            </a:ln>
          </a:top>
          <a:bottom>
            <a:ln w="12700" cap="flat">
              <a:solidFill>
                <a:schemeClr val="accent6"/>
              </a:solidFill>
              <a:prstDash val="solid"/>
              <a:round/>
            </a:ln>
          </a:bottom>
          <a:insideH>
            <a:ln w="12700" cap="flat">
              <a:solidFill>
                <a:schemeClr val="accent6"/>
              </a:solidFill>
              <a:prstDash val="solid"/>
              <a:round/>
            </a:ln>
          </a:insideH>
          <a:insideV>
            <a:ln w="12700" cap="flat">
              <a:noFill/>
              <a:miter lim="400000"/>
            </a:ln>
          </a:insideV>
        </a:tcBdr>
        <a:fill>
          <a:solidFill>
            <a:srgbClr val="EBF1E8"/>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chemeClr val="accent6"/>
              </a:solidFill>
              <a:prstDash val="solid"/>
              <a:round/>
            </a:ln>
          </a:left>
          <a:right>
            <a:ln w="12700" cap="flat">
              <a:noFill/>
              <a:miter lim="400000"/>
            </a:ln>
          </a:right>
          <a:top>
            <a:ln w="12700" cap="flat">
              <a:solidFill>
                <a:schemeClr val="accent6"/>
              </a:solidFill>
              <a:prstDash val="solid"/>
              <a:round/>
            </a:ln>
          </a:top>
          <a:bottom>
            <a:ln w="12700" cap="flat">
              <a:solidFill>
                <a:schemeClr val="accent6"/>
              </a:solidFill>
              <a:prstDash val="solid"/>
              <a:round/>
            </a:ln>
          </a:bottom>
          <a:insideH>
            <a:ln w="12700" cap="flat">
              <a:solidFill>
                <a:schemeClr val="accent6"/>
              </a:solidFill>
              <a:prstDash val="solid"/>
              <a:round/>
            </a:ln>
          </a:insideH>
          <a:insideV>
            <a:ln w="12700" cap="flat">
              <a:solidFill>
                <a:schemeClr val="accent6"/>
              </a:solidFill>
              <a:prstDash val="solid"/>
              <a:round/>
            </a:ln>
          </a:insideV>
        </a:tcBdr>
        <a:fill>
          <a:solidFill>
            <a:srgbClr val="EBF1E8"/>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chemeClr val="accent6"/>
              </a:solidFill>
              <a:prstDash val="solid"/>
              <a:round/>
            </a:ln>
          </a:top>
          <a:bottom>
            <a:ln w="12700" cap="flat">
              <a:solidFill>
                <a:schemeClr val="accent6"/>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solidFill>
                <a:schemeClr val="accent6"/>
              </a:solidFill>
              <a:prstDash val="solid"/>
              <a:round/>
            </a:ln>
          </a:top>
          <a:bottom>
            <a:ln w="12700" cap="flat">
              <a:solidFill>
                <a:schemeClr val="accent6"/>
              </a:solidFill>
              <a:prstDash val="solid"/>
              <a:round/>
            </a:ln>
          </a:bottom>
          <a:insideH>
            <a:ln w="12700" cap="flat">
              <a:noFill/>
              <a:miter lim="400000"/>
            </a:ln>
          </a:insideH>
          <a:insideV>
            <a:ln w="12700" cap="flat">
              <a:noFill/>
              <a:miter lim="400000"/>
            </a:ln>
          </a:insideV>
        </a:tcBdr>
        <a:fill>
          <a:solidFill>
            <a:schemeClr val="accent6"/>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44546A"/>
              </a:solidFill>
              <a:prstDash val="solid"/>
              <a:round/>
            </a:ln>
          </a:left>
          <a:right>
            <a:ln w="12700" cap="flat">
              <a:solidFill>
                <a:srgbClr val="44546A"/>
              </a:solidFill>
              <a:prstDash val="solid"/>
              <a:round/>
            </a:ln>
          </a:right>
          <a:top>
            <a:ln w="12700" cap="flat">
              <a:solidFill>
                <a:srgbClr val="44546A"/>
              </a:solidFill>
              <a:prstDash val="solid"/>
              <a:round/>
            </a:ln>
          </a:top>
          <a:bottom>
            <a:ln w="12700" cap="flat">
              <a:solidFill>
                <a:srgbClr val="44546A"/>
              </a:solidFill>
              <a:prstDash val="solid"/>
              <a:round/>
            </a:ln>
          </a:bottom>
          <a:insideH>
            <a:ln w="12700" cap="flat">
              <a:solidFill>
                <a:srgbClr val="44546A"/>
              </a:solidFill>
              <a:prstDash val="solid"/>
              <a:round/>
            </a:ln>
          </a:insideH>
          <a:insideV>
            <a:ln w="12700" cap="flat">
              <a:solidFill>
                <a:srgbClr val="44546A"/>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ajor">
          <a:srgbClr val="44546A"/>
        </a:fontRef>
        <a:srgbClr val="44546A"/>
      </a:tcTxStyle>
      <a:tcStyle>
        <a:tcBdr>
          <a:left>
            <a:ln w="12700" cap="flat">
              <a:solidFill>
                <a:srgbClr val="44546A"/>
              </a:solidFill>
              <a:prstDash val="solid"/>
              <a:round/>
            </a:ln>
          </a:left>
          <a:right>
            <a:ln w="12700" cap="flat">
              <a:solidFill>
                <a:srgbClr val="44546A"/>
              </a:solidFill>
              <a:prstDash val="solid"/>
              <a:round/>
            </a:ln>
          </a:right>
          <a:top>
            <a:ln w="12700" cap="flat">
              <a:solidFill>
                <a:srgbClr val="44546A"/>
              </a:solidFill>
              <a:prstDash val="solid"/>
              <a:round/>
            </a:ln>
          </a:top>
          <a:bottom>
            <a:ln w="12700" cap="flat">
              <a:solidFill>
                <a:srgbClr val="44546A"/>
              </a:solidFill>
              <a:prstDash val="solid"/>
              <a:round/>
            </a:ln>
          </a:bottom>
          <a:insideH>
            <a:ln w="12700" cap="flat">
              <a:solidFill>
                <a:srgbClr val="44546A"/>
              </a:solidFill>
              <a:prstDash val="solid"/>
              <a:round/>
            </a:ln>
          </a:insideH>
          <a:insideV>
            <a:ln w="12700" cap="flat">
              <a:solidFill>
                <a:srgbClr val="44546A"/>
              </a:solidFill>
              <a:prstDash val="solid"/>
              <a:round/>
            </a:ln>
          </a:insideV>
        </a:tcBdr>
        <a:fill>
          <a:solidFill>
            <a:schemeClr val="accent1"/>
          </a:solidFill>
        </a:fill>
      </a:tcStyle>
    </a:firstCol>
    <a:lastRow>
      <a:tcTxStyle b="on" i="off">
        <a:fontRef idx="major">
          <a:srgbClr val="44546A"/>
        </a:fontRef>
        <a:srgbClr val="44546A"/>
      </a:tcTxStyle>
      <a:tcStyle>
        <a:tcBdr>
          <a:left>
            <a:ln w="12700" cap="flat">
              <a:solidFill>
                <a:srgbClr val="44546A"/>
              </a:solidFill>
              <a:prstDash val="solid"/>
              <a:round/>
            </a:ln>
          </a:left>
          <a:right>
            <a:ln w="12700" cap="flat">
              <a:solidFill>
                <a:srgbClr val="44546A"/>
              </a:solidFill>
              <a:prstDash val="solid"/>
              <a:round/>
            </a:ln>
          </a:right>
          <a:top>
            <a:ln w="38100" cap="flat">
              <a:solidFill>
                <a:srgbClr val="44546A"/>
              </a:solidFill>
              <a:prstDash val="solid"/>
              <a:round/>
            </a:ln>
          </a:top>
          <a:bottom>
            <a:ln w="12700" cap="flat">
              <a:solidFill>
                <a:srgbClr val="44546A"/>
              </a:solidFill>
              <a:prstDash val="solid"/>
              <a:round/>
            </a:ln>
          </a:bottom>
          <a:insideH>
            <a:ln w="12700" cap="flat">
              <a:solidFill>
                <a:srgbClr val="44546A"/>
              </a:solidFill>
              <a:prstDash val="solid"/>
              <a:round/>
            </a:ln>
          </a:insideH>
          <a:insideV>
            <a:ln w="12700" cap="flat">
              <a:solidFill>
                <a:srgbClr val="44546A"/>
              </a:solidFill>
              <a:prstDash val="solid"/>
              <a:round/>
            </a:ln>
          </a:insideV>
        </a:tcBdr>
        <a:fill>
          <a:solidFill>
            <a:schemeClr val="accent1"/>
          </a:solidFill>
        </a:fill>
      </a:tcStyle>
    </a:lastRow>
    <a:firstRow>
      <a:tcTxStyle b="on" i="off">
        <a:fontRef idx="major">
          <a:srgbClr val="44546A"/>
        </a:fontRef>
        <a:srgbClr val="44546A"/>
      </a:tcTxStyle>
      <a:tcStyle>
        <a:tcBdr>
          <a:left>
            <a:ln w="12700" cap="flat">
              <a:solidFill>
                <a:srgbClr val="44546A"/>
              </a:solidFill>
              <a:prstDash val="solid"/>
              <a:round/>
            </a:ln>
          </a:left>
          <a:right>
            <a:ln w="12700" cap="flat">
              <a:solidFill>
                <a:srgbClr val="44546A"/>
              </a:solidFill>
              <a:prstDash val="solid"/>
              <a:round/>
            </a:ln>
          </a:right>
          <a:top>
            <a:ln w="12700" cap="flat">
              <a:solidFill>
                <a:srgbClr val="44546A"/>
              </a:solidFill>
              <a:prstDash val="solid"/>
              <a:round/>
            </a:ln>
          </a:top>
          <a:bottom>
            <a:ln w="38100" cap="flat">
              <a:solidFill>
                <a:srgbClr val="44546A"/>
              </a:solidFill>
              <a:prstDash val="solid"/>
              <a:round/>
            </a:ln>
          </a:bottom>
          <a:insideH>
            <a:ln w="12700" cap="flat">
              <a:solidFill>
                <a:srgbClr val="44546A"/>
              </a:solidFill>
              <a:prstDash val="solid"/>
              <a:round/>
            </a:ln>
          </a:insideH>
          <a:insideV>
            <a:ln w="12700" cap="flat">
              <a:solidFill>
                <a:srgbClr val="44546A"/>
              </a:solidFill>
              <a:prstDash val="solid"/>
              <a:round/>
            </a:ln>
          </a:insideV>
        </a:tcBdr>
        <a:fill>
          <a:solidFill>
            <a:schemeClr val="accent1"/>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44546A"/>
              </a:solidFill>
              <a:prstDash val="solid"/>
              <a:round/>
            </a:ln>
          </a:left>
          <a:right>
            <a:ln w="12700" cap="flat">
              <a:solidFill>
                <a:srgbClr val="44546A"/>
              </a:solidFill>
              <a:prstDash val="solid"/>
              <a:round/>
            </a:ln>
          </a:right>
          <a:top>
            <a:ln w="12700" cap="flat">
              <a:solidFill>
                <a:srgbClr val="44546A"/>
              </a:solidFill>
              <a:prstDash val="solid"/>
              <a:round/>
            </a:ln>
          </a:top>
          <a:bottom>
            <a:ln w="12700" cap="flat">
              <a:solidFill>
                <a:srgbClr val="44546A"/>
              </a:solidFill>
              <a:prstDash val="solid"/>
              <a:round/>
            </a:ln>
          </a:bottom>
          <a:insideH>
            <a:ln w="12700" cap="flat">
              <a:solidFill>
                <a:srgbClr val="44546A"/>
              </a:solidFill>
              <a:prstDash val="solid"/>
              <a:round/>
            </a:ln>
          </a:insideH>
          <a:insideV>
            <a:ln w="12700" cap="flat">
              <a:solidFill>
                <a:srgbClr val="44546A"/>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ajor">
          <a:srgbClr val="44546A"/>
        </a:fontRef>
        <a:srgbClr val="44546A"/>
      </a:tcTxStyle>
      <a:tcStyle>
        <a:tcBdr>
          <a:left>
            <a:ln w="12700" cap="flat">
              <a:solidFill>
                <a:srgbClr val="44546A"/>
              </a:solidFill>
              <a:prstDash val="solid"/>
              <a:round/>
            </a:ln>
          </a:left>
          <a:right>
            <a:ln w="12700" cap="flat">
              <a:solidFill>
                <a:srgbClr val="44546A"/>
              </a:solidFill>
              <a:prstDash val="solid"/>
              <a:round/>
            </a:ln>
          </a:right>
          <a:top>
            <a:ln w="12700" cap="flat">
              <a:solidFill>
                <a:srgbClr val="44546A"/>
              </a:solidFill>
              <a:prstDash val="solid"/>
              <a:round/>
            </a:ln>
          </a:top>
          <a:bottom>
            <a:ln w="12700" cap="flat">
              <a:solidFill>
                <a:srgbClr val="44546A"/>
              </a:solidFill>
              <a:prstDash val="solid"/>
              <a:round/>
            </a:ln>
          </a:bottom>
          <a:insideH>
            <a:ln w="12700" cap="flat">
              <a:solidFill>
                <a:srgbClr val="44546A"/>
              </a:solidFill>
              <a:prstDash val="solid"/>
              <a:round/>
            </a:ln>
          </a:insideH>
          <a:insideV>
            <a:ln w="12700" cap="flat">
              <a:solidFill>
                <a:srgbClr val="44546A"/>
              </a:solidFill>
              <a:prstDash val="solid"/>
              <a:round/>
            </a:ln>
          </a:insideV>
        </a:tcBdr>
        <a:fill>
          <a:solidFill>
            <a:schemeClr val="accent3"/>
          </a:solidFill>
        </a:fill>
      </a:tcStyle>
    </a:firstCol>
    <a:lastRow>
      <a:tcTxStyle b="on" i="off">
        <a:fontRef idx="major">
          <a:srgbClr val="44546A"/>
        </a:fontRef>
        <a:srgbClr val="44546A"/>
      </a:tcTxStyle>
      <a:tcStyle>
        <a:tcBdr>
          <a:left>
            <a:ln w="12700" cap="flat">
              <a:solidFill>
                <a:srgbClr val="44546A"/>
              </a:solidFill>
              <a:prstDash val="solid"/>
              <a:round/>
            </a:ln>
          </a:left>
          <a:right>
            <a:ln w="12700" cap="flat">
              <a:solidFill>
                <a:srgbClr val="44546A"/>
              </a:solidFill>
              <a:prstDash val="solid"/>
              <a:round/>
            </a:ln>
          </a:right>
          <a:top>
            <a:ln w="38100" cap="flat">
              <a:solidFill>
                <a:srgbClr val="44546A"/>
              </a:solidFill>
              <a:prstDash val="solid"/>
              <a:round/>
            </a:ln>
          </a:top>
          <a:bottom>
            <a:ln w="12700" cap="flat">
              <a:solidFill>
                <a:srgbClr val="44546A"/>
              </a:solidFill>
              <a:prstDash val="solid"/>
              <a:round/>
            </a:ln>
          </a:bottom>
          <a:insideH>
            <a:ln w="12700" cap="flat">
              <a:solidFill>
                <a:srgbClr val="44546A"/>
              </a:solidFill>
              <a:prstDash val="solid"/>
              <a:round/>
            </a:ln>
          </a:insideH>
          <a:insideV>
            <a:ln w="12700" cap="flat">
              <a:solidFill>
                <a:srgbClr val="44546A"/>
              </a:solidFill>
              <a:prstDash val="solid"/>
              <a:round/>
            </a:ln>
          </a:insideV>
        </a:tcBdr>
        <a:fill>
          <a:solidFill>
            <a:schemeClr val="accent3"/>
          </a:solidFill>
        </a:fill>
      </a:tcStyle>
    </a:lastRow>
    <a:firstRow>
      <a:tcTxStyle b="on" i="off">
        <a:fontRef idx="major">
          <a:srgbClr val="44546A"/>
        </a:fontRef>
        <a:srgbClr val="44546A"/>
      </a:tcTxStyle>
      <a:tcStyle>
        <a:tcBdr>
          <a:left>
            <a:ln w="12700" cap="flat">
              <a:solidFill>
                <a:srgbClr val="44546A"/>
              </a:solidFill>
              <a:prstDash val="solid"/>
              <a:round/>
            </a:ln>
          </a:left>
          <a:right>
            <a:ln w="12700" cap="flat">
              <a:solidFill>
                <a:srgbClr val="44546A"/>
              </a:solidFill>
              <a:prstDash val="solid"/>
              <a:round/>
            </a:ln>
          </a:right>
          <a:top>
            <a:ln w="12700" cap="flat">
              <a:solidFill>
                <a:srgbClr val="44546A"/>
              </a:solidFill>
              <a:prstDash val="solid"/>
              <a:round/>
            </a:ln>
          </a:top>
          <a:bottom>
            <a:ln w="38100" cap="flat">
              <a:solidFill>
                <a:srgbClr val="44546A"/>
              </a:solidFill>
              <a:prstDash val="solid"/>
              <a:round/>
            </a:ln>
          </a:bottom>
          <a:insideH>
            <a:ln w="12700" cap="flat">
              <a:solidFill>
                <a:srgbClr val="44546A"/>
              </a:solidFill>
              <a:prstDash val="solid"/>
              <a:round/>
            </a:ln>
          </a:insideH>
          <a:insideV>
            <a:ln w="12700" cap="flat">
              <a:solidFill>
                <a:srgbClr val="44546A"/>
              </a:solidFill>
              <a:prstDash val="solid"/>
              <a:round/>
            </a:ln>
          </a:insideV>
        </a:tcBdr>
        <a:fill>
          <a:solidFill>
            <a:schemeClr val="accent3"/>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44546A"/>
              </a:solidFill>
              <a:prstDash val="solid"/>
              <a:round/>
            </a:ln>
          </a:left>
          <a:right>
            <a:ln w="12700" cap="flat">
              <a:solidFill>
                <a:srgbClr val="44546A"/>
              </a:solidFill>
              <a:prstDash val="solid"/>
              <a:round/>
            </a:ln>
          </a:right>
          <a:top>
            <a:ln w="12700" cap="flat">
              <a:solidFill>
                <a:srgbClr val="44546A"/>
              </a:solidFill>
              <a:prstDash val="solid"/>
              <a:round/>
            </a:ln>
          </a:top>
          <a:bottom>
            <a:ln w="12700" cap="flat">
              <a:solidFill>
                <a:srgbClr val="44546A"/>
              </a:solidFill>
              <a:prstDash val="solid"/>
              <a:round/>
            </a:ln>
          </a:bottom>
          <a:insideH>
            <a:ln w="12700" cap="flat">
              <a:solidFill>
                <a:srgbClr val="44546A"/>
              </a:solidFill>
              <a:prstDash val="solid"/>
              <a:round/>
            </a:ln>
          </a:insideH>
          <a:insideV>
            <a:ln w="12700" cap="flat">
              <a:solidFill>
                <a:srgbClr val="44546A"/>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ajor">
          <a:srgbClr val="44546A"/>
        </a:fontRef>
        <a:srgbClr val="44546A"/>
      </a:tcTxStyle>
      <a:tcStyle>
        <a:tcBdr>
          <a:left>
            <a:ln w="12700" cap="flat">
              <a:solidFill>
                <a:srgbClr val="44546A"/>
              </a:solidFill>
              <a:prstDash val="solid"/>
              <a:round/>
            </a:ln>
          </a:left>
          <a:right>
            <a:ln w="12700" cap="flat">
              <a:solidFill>
                <a:srgbClr val="44546A"/>
              </a:solidFill>
              <a:prstDash val="solid"/>
              <a:round/>
            </a:ln>
          </a:right>
          <a:top>
            <a:ln w="12700" cap="flat">
              <a:solidFill>
                <a:srgbClr val="44546A"/>
              </a:solidFill>
              <a:prstDash val="solid"/>
              <a:round/>
            </a:ln>
          </a:top>
          <a:bottom>
            <a:ln w="12700" cap="flat">
              <a:solidFill>
                <a:srgbClr val="44546A"/>
              </a:solidFill>
              <a:prstDash val="solid"/>
              <a:round/>
            </a:ln>
          </a:bottom>
          <a:insideH>
            <a:ln w="12700" cap="flat">
              <a:solidFill>
                <a:srgbClr val="44546A"/>
              </a:solidFill>
              <a:prstDash val="solid"/>
              <a:round/>
            </a:ln>
          </a:insideH>
          <a:insideV>
            <a:ln w="12700" cap="flat">
              <a:solidFill>
                <a:srgbClr val="44546A"/>
              </a:solidFill>
              <a:prstDash val="solid"/>
              <a:round/>
            </a:ln>
          </a:insideV>
        </a:tcBdr>
        <a:fill>
          <a:solidFill>
            <a:schemeClr val="accent6"/>
          </a:solidFill>
        </a:fill>
      </a:tcStyle>
    </a:firstCol>
    <a:lastRow>
      <a:tcTxStyle b="on" i="off">
        <a:fontRef idx="major">
          <a:srgbClr val="44546A"/>
        </a:fontRef>
        <a:srgbClr val="44546A"/>
      </a:tcTxStyle>
      <a:tcStyle>
        <a:tcBdr>
          <a:left>
            <a:ln w="12700" cap="flat">
              <a:solidFill>
                <a:srgbClr val="44546A"/>
              </a:solidFill>
              <a:prstDash val="solid"/>
              <a:round/>
            </a:ln>
          </a:left>
          <a:right>
            <a:ln w="12700" cap="flat">
              <a:solidFill>
                <a:srgbClr val="44546A"/>
              </a:solidFill>
              <a:prstDash val="solid"/>
              <a:round/>
            </a:ln>
          </a:right>
          <a:top>
            <a:ln w="38100" cap="flat">
              <a:solidFill>
                <a:srgbClr val="44546A"/>
              </a:solidFill>
              <a:prstDash val="solid"/>
              <a:round/>
            </a:ln>
          </a:top>
          <a:bottom>
            <a:ln w="12700" cap="flat">
              <a:solidFill>
                <a:srgbClr val="44546A"/>
              </a:solidFill>
              <a:prstDash val="solid"/>
              <a:round/>
            </a:ln>
          </a:bottom>
          <a:insideH>
            <a:ln w="12700" cap="flat">
              <a:solidFill>
                <a:srgbClr val="44546A"/>
              </a:solidFill>
              <a:prstDash val="solid"/>
              <a:round/>
            </a:ln>
          </a:insideH>
          <a:insideV>
            <a:ln w="12700" cap="flat">
              <a:solidFill>
                <a:srgbClr val="44546A"/>
              </a:solidFill>
              <a:prstDash val="solid"/>
              <a:round/>
            </a:ln>
          </a:insideV>
        </a:tcBdr>
        <a:fill>
          <a:solidFill>
            <a:schemeClr val="accent6"/>
          </a:solidFill>
        </a:fill>
      </a:tcStyle>
    </a:lastRow>
    <a:firstRow>
      <a:tcTxStyle b="on" i="off">
        <a:fontRef idx="major">
          <a:srgbClr val="44546A"/>
        </a:fontRef>
        <a:srgbClr val="44546A"/>
      </a:tcTxStyle>
      <a:tcStyle>
        <a:tcBdr>
          <a:left>
            <a:ln w="12700" cap="flat">
              <a:solidFill>
                <a:srgbClr val="44546A"/>
              </a:solidFill>
              <a:prstDash val="solid"/>
              <a:round/>
            </a:ln>
          </a:left>
          <a:right>
            <a:ln w="12700" cap="flat">
              <a:solidFill>
                <a:srgbClr val="44546A"/>
              </a:solidFill>
              <a:prstDash val="solid"/>
              <a:round/>
            </a:ln>
          </a:right>
          <a:top>
            <a:ln w="12700" cap="flat">
              <a:solidFill>
                <a:srgbClr val="44546A"/>
              </a:solidFill>
              <a:prstDash val="solid"/>
              <a:round/>
            </a:ln>
          </a:top>
          <a:bottom>
            <a:ln w="38100" cap="flat">
              <a:solidFill>
                <a:srgbClr val="44546A"/>
              </a:solidFill>
              <a:prstDash val="solid"/>
              <a:round/>
            </a:ln>
          </a:bottom>
          <a:insideH>
            <a:ln w="12700" cap="flat">
              <a:solidFill>
                <a:srgbClr val="44546A"/>
              </a:solidFill>
              <a:prstDash val="solid"/>
              <a:round/>
            </a:ln>
          </a:insideH>
          <a:insideV>
            <a:ln w="12700" cap="flat">
              <a:solidFill>
                <a:srgbClr val="44546A"/>
              </a:solidFill>
              <a:prstDash val="solid"/>
              <a:round/>
            </a:ln>
          </a:insideV>
        </a:tcBdr>
        <a:fill>
          <a:solidFill>
            <a:schemeClr val="accent6"/>
          </a:solidFill>
        </a:fill>
      </a:tcStyle>
    </a:firstRow>
  </a:tblStyle>
  <a:tblStyle styleId="{33BA23B1-9221-436E-865A-0063620EA4FD}"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44546A"/>
          </a:solidFill>
        </a:fill>
      </a:tcStyle>
    </a:band2H>
    <a:firstCol>
      <a:tcTxStyle b="on" i="off">
        <a:fontRef idx="major">
          <a:srgbClr val="44546A"/>
        </a:fontRef>
        <a:srgbClr val="44546A"/>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44546A"/>
          </a:solidFill>
        </a:fill>
      </a:tcStyle>
    </a:lastRow>
    <a:firstRow>
      <a:tcTxStyle b="on" i="off">
        <a:fontRef idx="major">
          <a:srgbClr val="44546A"/>
        </a:fontRef>
        <a:srgbClr val="44546A"/>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44546A"/>
              </a:solidFill>
              <a:prstDash val="solid"/>
              <a:round/>
            </a:ln>
          </a:left>
          <a:right>
            <a:ln w="12700" cap="flat">
              <a:solidFill>
                <a:srgbClr val="44546A"/>
              </a:solidFill>
              <a:prstDash val="solid"/>
              <a:round/>
            </a:ln>
          </a:right>
          <a:top>
            <a:ln w="12700" cap="flat">
              <a:solidFill>
                <a:srgbClr val="44546A"/>
              </a:solidFill>
              <a:prstDash val="solid"/>
              <a:round/>
            </a:ln>
          </a:top>
          <a:bottom>
            <a:ln w="12700" cap="flat">
              <a:solidFill>
                <a:srgbClr val="44546A"/>
              </a:solidFill>
              <a:prstDash val="solid"/>
              <a:round/>
            </a:ln>
          </a:bottom>
          <a:insideH>
            <a:ln w="12700" cap="flat">
              <a:solidFill>
                <a:srgbClr val="44546A"/>
              </a:solidFill>
              <a:prstDash val="solid"/>
              <a:round/>
            </a:ln>
          </a:insideH>
          <a:insideV>
            <a:ln w="12700" cap="flat">
              <a:solidFill>
                <a:srgbClr val="44546A"/>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44546A"/>
        </a:fontRef>
        <a:srgbClr val="44546A"/>
      </a:tcTxStyle>
      <a:tcStyle>
        <a:tcBdr>
          <a:left>
            <a:ln w="12700" cap="flat">
              <a:solidFill>
                <a:srgbClr val="44546A"/>
              </a:solidFill>
              <a:prstDash val="solid"/>
              <a:round/>
            </a:ln>
          </a:left>
          <a:right>
            <a:ln w="12700" cap="flat">
              <a:solidFill>
                <a:srgbClr val="44546A"/>
              </a:solidFill>
              <a:prstDash val="solid"/>
              <a:round/>
            </a:ln>
          </a:right>
          <a:top>
            <a:ln w="12700" cap="flat">
              <a:solidFill>
                <a:srgbClr val="44546A"/>
              </a:solidFill>
              <a:prstDash val="solid"/>
              <a:round/>
            </a:ln>
          </a:top>
          <a:bottom>
            <a:ln w="12700" cap="flat">
              <a:solidFill>
                <a:srgbClr val="44546A"/>
              </a:solidFill>
              <a:prstDash val="solid"/>
              <a:round/>
            </a:ln>
          </a:bottom>
          <a:insideH>
            <a:ln w="12700" cap="flat">
              <a:solidFill>
                <a:srgbClr val="44546A"/>
              </a:solidFill>
              <a:prstDash val="solid"/>
              <a:round/>
            </a:ln>
          </a:insideH>
          <a:insideV>
            <a:ln w="12700" cap="flat">
              <a:solidFill>
                <a:srgbClr val="44546A"/>
              </a:solidFill>
              <a:prstDash val="solid"/>
              <a:round/>
            </a:ln>
          </a:insideV>
        </a:tcBdr>
        <a:fill>
          <a:solidFill>
            <a:srgbClr val="000000"/>
          </a:solidFill>
        </a:fill>
      </a:tcStyle>
    </a:firstCol>
    <a:lastRow>
      <a:tcTxStyle b="on" i="off">
        <a:fontRef idx="major">
          <a:srgbClr val="44546A"/>
        </a:fontRef>
        <a:srgbClr val="44546A"/>
      </a:tcTxStyle>
      <a:tcStyle>
        <a:tcBdr>
          <a:left>
            <a:ln w="12700" cap="flat">
              <a:solidFill>
                <a:srgbClr val="44546A"/>
              </a:solidFill>
              <a:prstDash val="solid"/>
              <a:round/>
            </a:ln>
          </a:left>
          <a:right>
            <a:ln w="12700" cap="flat">
              <a:solidFill>
                <a:srgbClr val="44546A"/>
              </a:solidFill>
              <a:prstDash val="solid"/>
              <a:round/>
            </a:ln>
          </a:right>
          <a:top>
            <a:ln w="38100" cap="flat">
              <a:solidFill>
                <a:srgbClr val="44546A"/>
              </a:solidFill>
              <a:prstDash val="solid"/>
              <a:round/>
            </a:ln>
          </a:top>
          <a:bottom>
            <a:ln w="12700" cap="flat">
              <a:solidFill>
                <a:srgbClr val="44546A"/>
              </a:solidFill>
              <a:prstDash val="solid"/>
              <a:round/>
            </a:ln>
          </a:bottom>
          <a:insideH>
            <a:ln w="12700" cap="flat">
              <a:solidFill>
                <a:srgbClr val="44546A"/>
              </a:solidFill>
              <a:prstDash val="solid"/>
              <a:round/>
            </a:ln>
          </a:insideH>
          <a:insideV>
            <a:ln w="12700" cap="flat">
              <a:solidFill>
                <a:srgbClr val="44546A"/>
              </a:solidFill>
              <a:prstDash val="solid"/>
              <a:round/>
            </a:ln>
          </a:insideV>
        </a:tcBdr>
        <a:fill>
          <a:solidFill>
            <a:srgbClr val="000000"/>
          </a:solidFill>
        </a:fill>
      </a:tcStyle>
    </a:lastRow>
    <a:firstRow>
      <a:tcTxStyle b="on" i="off">
        <a:fontRef idx="major">
          <a:srgbClr val="44546A"/>
        </a:fontRef>
        <a:srgbClr val="44546A"/>
      </a:tcTxStyle>
      <a:tcStyle>
        <a:tcBdr>
          <a:left>
            <a:ln w="12700" cap="flat">
              <a:solidFill>
                <a:srgbClr val="44546A"/>
              </a:solidFill>
              <a:prstDash val="solid"/>
              <a:round/>
            </a:ln>
          </a:left>
          <a:right>
            <a:ln w="12700" cap="flat">
              <a:solidFill>
                <a:srgbClr val="44546A"/>
              </a:solidFill>
              <a:prstDash val="solid"/>
              <a:round/>
            </a:ln>
          </a:right>
          <a:top>
            <a:ln w="12700" cap="flat">
              <a:solidFill>
                <a:srgbClr val="44546A"/>
              </a:solidFill>
              <a:prstDash val="solid"/>
              <a:round/>
            </a:ln>
          </a:top>
          <a:bottom>
            <a:ln w="38100" cap="flat">
              <a:solidFill>
                <a:srgbClr val="44546A"/>
              </a:solidFill>
              <a:prstDash val="solid"/>
              <a:round/>
            </a:ln>
          </a:bottom>
          <a:insideH>
            <a:ln w="12700" cap="flat">
              <a:solidFill>
                <a:srgbClr val="44546A"/>
              </a:solidFill>
              <a:prstDash val="solid"/>
              <a:round/>
            </a:ln>
          </a:insideH>
          <a:insideV>
            <a:ln w="12700" cap="flat">
              <a:solidFill>
                <a:srgbClr val="44546A"/>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hape 127"/>
          <p:cNvSpPr/>
          <p:nvPr>
            <p:ph type="sldImg"/>
          </p:nvPr>
        </p:nvSpPr>
        <p:spPr>
          <a:xfrm>
            <a:off x="1143000" y="685800"/>
            <a:ext cx="4572000" cy="3429000"/>
          </a:xfrm>
          <a:prstGeom prst="rect">
            <a:avLst/>
          </a:prstGeom>
        </p:spPr>
        <p:txBody>
          <a:bodyPr/>
          <a:lstStyle/>
          <a:p>
            <a:pPr/>
          </a:p>
        </p:txBody>
      </p:sp>
      <p:sp>
        <p:nvSpPr>
          <p:cNvPr id="128" name="Shape 12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Slide">
    <p:spTree>
      <p:nvGrpSpPr>
        <p:cNvPr id="1" name=""/>
        <p:cNvGrpSpPr/>
        <p:nvPr/>
      </p:nvGrpSpPr>
      <p:grpSpPr>
        <a:xfrm>
          <a:off x="0" y="0"/>
          <a:ext cx="0" cy="0"/>
          <a:chOff x="0" y="0"/>
          <a:chExt cx="0" cy="0"/>
        </a:xfrm>
      </p:grpSpPr>
      <p:sp>
        <p:nvSpPr>
          <p:cNvPr id="11" name="Shape 11"/>
          <p:cNvSpPr/>
          <p:nvPr>
            <p:ph type="title"/>
          </p:nvPr>
        </p:nvSpPr>
        <p:spPr>
          <a:xfrm>
            <a:off x="1524000" y="1122362"/>
            <a:ext cx="9144000" cy="2387601"/>
          </a:xfrm>
          <a:prstGeom prst="rect">
            <a:avLst/>
          </a:prstGeom>
        </p:spPr>
        <p:txBody>
          <a:bodyPr anchor="b"/>
          <a:lstStyle>
            <a:lvl1pPr algn="ctr">
              <a:defRPr sz="6000"/>
            </a:lvl1pPr>
          </a:lstStyle>
          <a:p>
            <a:pPr/>
            <a:r>
              <a:t>Title Text</a:t>
            </a:r>
          </a:p>
        </p:txBody>
      </p:sp>
      <p:sp>
        <p:nvSpPr>
          <p:cNvPr id="12" name="Shape 12"/>
          <p:cNvSpPr/>
          <p:nvPr>
            <p:ph type="body" sz="quarter" idx="1"/>
          </p:nvPr>
        </p:nvSpPr>
        <p:spPr>
          <a:xfrm>
            <a:off x="1524000" y="3602037"/>
            <a:ext cx="9144000" cy="1655764"/>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bg>
      <p:bgPr>
        <a:solidFill>
          <a:srgbClr val="FFFFFF"/>
        </a:solidFill>
      </p:bgPr>
    </p:bg>
    <p:spTree>
      <p:nvGrpSpPr>
        <p:cNvPr id="1" name=""/>
        <p:cNvGrpSpPr/>
        <p:nvPr/>
      </p:nvGrpSpPr>
      <p:grpSpPr>
        <a:xfrm>
          <a:off x="0" y="0"/>
          <a:ext cx="0" cy="0"/>
          <a:chOff x="0" y="0"/>
          <a:chExt cx="0" cy="0"/>
        </a:xfrm>
      </p:grpSpPr>
      <p:sp>
        <p:nvSpPr>
          <p:cNvPr id="91" name="Shape 91"/>
          <p:cNvSpPr/>
          <p:nvPr>
            <p:ph type="title"/>
          </p:nvPr>
        </p:nvSpPr>
        <p:spPr>
          <a:xfrm>
            <a:off x="839787" y="457200"/>
            <a:ext cx="3932240" cy="1600200"/>
          </a:xfrm>
          <a:prstGeom prst="rect">
            <a:avLst/>
          </a:prstGeom>
        </p:spPr>
        <p:txBody>
          <a:bodyPr anchor="b"/>
          <a:lstStyle>
            <a:lvl1pPr>
              <a:defRPr sz="3200"/>
            </a:lvl1pPr>
          </a:lstStyle>
          <a:p>
            <a:pPr/>
            <a:r>
              <a:t>Title Text</a:t>
            </a:r>
          </a:p>
        </p:txBody>
      </p:sp>
      <p:sp>
        <p:nvSpPr>
          <p:cNvPr id="92" name="Shape 92"/>
          <p:cNvSpPr/>
          <p:nvPr>
            <p:ph type="pic" sz="half" idx="13"/>
          </p:nvPr>
        </p:nvSpPr>
        <p:spPr>
          <a:xfrm>
            <a:off x="5183187" y="987425"/>
            <a:ext cx="6172202" cy="4873625"/>
          </a:xfrm>
          <a:prstGeom prst="rect">
            <a:avLst/>
          </a:prstGeom>
        </p:spPr>
        <p:txBody>
          <a:bodyPr lIns="91439" tIns="45719" rIns="91439" bIns="45719">
            <a:noAutofit/>
          </a:bodyPr>
          <a:lstStyle/>
          <a:p>
            <a:pPr/>
          </a:p>
        </p:txBody>
      </p:sp>
      <p:sp>
        <p:nvSpPr>
          <p:cNvPr id="93" name="Shape 93"/>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94" name="Shape 9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bg>
      <p:bgPr>
        <a:solidFill>
          <a:srgbClr val="FFFFFF"/>
        </a:solidFill>
      </p:bgPr>
    </p:bg>
    <p:spTree>
      <p:nvGrpSpPr>
        <p:cNvPr id="1" name=""/>
        <p:cNvGrpSpPr/>
        <p:nvPr/>
      </p:nvGrpSpPr>
      <p:grpSpPr>
        <a:xfrm>
          <a:off x="0" y="0"/>
          <a:ext cx="0" cy="0"/>
          <a:chOff x="0" y="0"/>
          <a:chExt cx="0" cy="0"/>
        </a:xfrm>
      </p:grpSpPr>
      <p:sp>
        <p:nvSpPr>
          <p:cNvPr id="101" name="Shape 101"/>
          <p:cNvSpPr/>
          <p:nvPr>
            <p:ph type="title"/>
          </p:nvPr>
        </p:nvSpPr>
        <p:spPr>
          <a:prstGeom prst="rect">
            <a:avLst/>
          </a:prstGeom>
        </p:spPr>
        <p:txBody>
          <a:bodyPr/>
          <a:lstStyle/>
          <a:p>
            <a:pPr/>
            <a:r>
              <a:t>Title Text</a:t>
            </a:r>
          </a:p>
        </p:txBody>
      </p:sp>
      <p:sp>
        <p:nvSpPr>
          <p:cNvPr id="102" name="Shape 102"/>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3" name="Shape 10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bg>
      <p:bgPr>
        <a:solidFill>
          <a:srgbClr val="FFFFFF"/>
        </a:solidFill>
      </p:bgPr>
    </p:bg>
    <p:spTree>
      <p:nvGrpSpPr>
        <p:cNvPr id="1" name=""/>
        <p:cNvGrpSpPr/>
        <p:nvPr/>
      </p:nvGrpSpPr>
      <p:grpSpPr>
        <a:xfrm>
          <a:off x="0" y="0"/>
          <a:ext cx="0" cy="0"/>
          <a:chOff x="0" y="0"/>
          <a:chExt cx="0" cy="0"/>
        </a:xfrm>
      </p:grpSpPr>
      <p:sp>
        <p:nvSpPr>
          <p:cNvPr id="110" name="Shape 110"/>
          <p:cNvSpPr/>
          <p:nvPr>
            <p:ph type="title"/>
          </p:nvPr>
        </p:nvSpPr>
        <p:spPr>
          <a:xfrm>
            <a:off x="8724900" y="365125"/>
            <a:ext cx="2628900" cy="5811838"/>
          </a:xfrm>
          <a:prstGeom prst="rect">
            <a:avLst/>
          </a:prstGeom>
        </p:spPr>
        <p:txBody>
          <a:bodyPr/>
          <a:lstStyle/>
          <a:p>
            <a:pPr/>
            <a:r>
              <a:t>Title Text</a:t>
            </a:r>
          </a:p>
        </p:txBody>
      </p:sp>
      <p:sp>
        <p:nvSpPr>
          <p:cNvPr id="111" name="Shape 111"/>
          <p:cNvSpPr/>
          <p:nvPr>
            <p:ph type="body" idx="1"/>
          </p:nvPr>
        </p:nvSpPr>
        <p:spPr>
          <a:xfrm>
            <a:off x="838200" y="365125"/>
            <a:ext cx="7734300" cy="58118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12" name="Shape 11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119" name="Shape 119"/>
          <p:cNvSpPr/>
          <p:nvPr>
            <p:ph type="title"/>
          </p:nvPr>
        </p:nvSpPr>
        <p:spPr>
          <a:prstGeom prst="rect">
            <a:avLst/>
          </a:prstGeom>
        </p:spPr>
        <p:txBody>
          <a:bodyPr/>
          <a:lstStyle/>
          <a:p>
            <a:pPr/>
            <a:r>
              <a:t>Title Text</a:t>
            </a:r>
          </a:p>
        </p:txBody>
      </p:sp>
      <p:sp>
        <p:nvSpPr>
          <p:cNvPr id="120" name="Shape 120"/>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21" name="Shape 12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0" name="Shape 20"/>
          <p:cNvSpPr/>
          <p:nvPr>
            <p:ph type="title"/>
          </p:nvPr>
        </p:nvSpPr>
        <p:spPr>
          <a:prstGeom prst="rect">
            <a:avLst/>
          </a:prstGeom>
        </p:spPr>
        <p:txBody>
          <a:bodyPr/>
          <a:lstStyle/>
          <a:p>
            <a:pPr/>
            <a:r>
              <a:t>Title Text</a:t>
            </a:r>
          </a:p>
        </p:txBody>
      </p:sp>
      <p:sp>
        <p:nvSpPr>
          <p:cNvPr id="21" name="Shape 21"/>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hape 2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0">
    <p:spTree>
      <p:nvGrpSpPr>
        <p:cNvPr id="1" name=""/>
        <p:cNvGrpSpPr/>
        <p:nvPr/>
      </p:nvGrpSpPr>
      <p:grpSpPr>
        <a:xfrm>
          <a:off x="0" y="0"/>
          <a:ext cx="0" cy="0"/>
          <a:chOff x="0" y="0"/>
          <a:chExt cx="0" cy="0"/>
        </a:xfrm>
      </p:grpSpPr>
      <p:sp>
        <p:nvSpPr>
          <p:cNvPr id="29" name="Shape 29"/>
          <p:cNvSpPr/>
          <p:nvPr>
            <p:ph type="title"/>
          </p:nvPr>
        </p:nvSpPr>
        <p:spPr>
          <a:prstGeom prst="rect">
            <a:avLst/>
          </a:prstGeom>
        </p:spPr>
        <p:txBody>
          <a:bodyPr/>
          <a:lstStyle/>
          <a:p>
            <a:pPr/>
            <a:r>
              <a:t>Title Text</a:t>
            </a:r>
          </a:p>
        </p:txBody>
      </p:sp>
      <p:sp>
        <p:nvSpPr>
          <p:cNvPr id="30" name="Shape 30"/>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Section Header">
    <p:bg>
      <p:bgPr>
        <a:solidFill>
          <a:srgbClr val="24CCCD"/>
        </a:solidFill>
      </p:bgPr>
    </p:bg>
    <p:spTree>
      <p:nvGrpSpPr>
        <p:cNvPr id="1" name=""/>
        <p:cNvGrpSpPr/>
        <p:nvPr/>
      </p:nvGrpSpPr>
      <p:grpSpPr>
        <a:xfrm>
          <a:off x="0" y="0"/>
          <a:ext cx="0" cy="0"/>
          <a:chOff x="0" y="0"/>
          <a:chExt cx="0" cy="0"/>
        </a:xfrm>
      </p:grpSpPr>
      <p:sp>
        <p:nvSpPr>
          <p:cNvPr id="38" name="Shape 38"/>
          <p:cNvSpPr/>
          <p:nvPr>
            <p:ph type="title"/>
          </p:nvPr>
        </p:nvSpPr>
        <p:spPr>
          <a:xfrm>
            <a:off x="831850" y="1709738"/>
            <a:ext cx="10515600" cy="2852737"/>
          </a:xfrm>
          <a:prstGeom prst="rect">
            <a:avLst/>
          </a:prstGeom>
        </p:spPr>
        <p:txBody>
          <a:bodyPr anchor="b"/>
          <a:lstStyle>
            <a:lvl1pPr>
              <a:defRPr sz="6000"/>
            </a:lvl1pPr>
          </a:lstStyle>
          <a:p>
            <a:pPr/>
            <a:r>
              <a:t>Title Text</a:t>
            </a:r>
          </a:p>
        </p:txBody>
      </p:sp>
      <p:sp>
        <p:nvSpPr>
          <p:cNvPr id="39" name="Shape 39"/>
          <p:cNvSpPr/>
          <p:nvPr>
            <p:ph type="body" sz="quarter" idx="1"/>
          </p:nvPr>
        </p:nvSpPr>
        <p:spPr>
          <a:xfrm>
            <a:off x="831850" y="4589462"/>
            <a:ext cx="10515600" cy="1500189"/>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40" name="Shape 4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wo Content">
    <p:spTree>
      <p:nvGrpSpPr>
        <p:cNvPr id="1" name=""/>
        <p:cNvGrpSpPr/>
        <p:nvPr/>
      </p:nvGrpSpPr>
      <p:grpSpPr>
        <a:xfrm>
          <a:off x="0" y="0"/>
          <a:ext cx="0" cy="0"/>
          <a:chOff x="0" y="0"/>
          <a:chExt cx="0" cy="0"/>
        </a:xfrm>
      </p:grpSpPr>
      <p:sp>
        <p:nvSpPr>
          <p:cNvPr id="47" name="Shape 47"/>
          <p:cNvSpPr/>
          <p:nvPr>
            <p:ph type="title"/>
          </p:nvPr>
        </p:nvSpPr>
        <p:spPr>
          <a:prstGeom prst="rect">
            <a:avLst/>
          </a:prstGeom>
        </p:spPr>
        <p:txBody>
          <a:bodyPr/>
          <a:lstStyle/>
          <a:p>
            <a:pPr/>
            <a:r>
              <a:t>Title Text</a:t>
            </a:r>
          </a:p>
        </p:txBody>
      </p:sp>
      <p:sp>
        <p:nvSpPr>
          <p:cNvPr id="48" name="Shape 48"/>
          <p:cNvSpPr/>
          <p:nvPr>
            <p:ph type="body" sz="half" idx="1"/>
          </p:nvPr>
        </p:nvSpPr>
        <p:spPr>
          <a:xfrm>
            <a:off x="838200" y="1825625"/>
            <a:ext cx="5181600"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Comparison">
    <p:bg>
      <p:bgPr>
        <a:solidFill>
          <a:srgbClr val="FFFFFF"/>
        </a:solidFill>
      </p:bgPr>
    </p:bg>
    <p:spTree>
      <p:nvGrpSpPr>
        <p:cNvPr id="1" name=""/>
        <p:cNvGrpSpPr/>
        <p:nvPr/>
      </p:nvGrpSpPr>
      <p:grpSpPr>
        <a:xfrm>
          <a:off x="0" y="0"/>
          <a:ext cx="0" cy="0"/>
          <a:chOff x="0" y="0"/>
          <a:chExt cx="0" cy="0"/>
        </a:xfrm>
      </p:grpSpPr>
      <p:sp>
        <p:nvSpPr>
          <p:cNvPr id="56" name="Shape 56"/>
          <p:cNvSpPr/>
          <p:nvPr>
            <p:ph type="title"/>
          </p:nvPr>
        </p:nvSpPr>
        <p:spPr>
          <a:xfrm>
            <a:off x="839787" y="365125"/>
            <a:ext cx="10515601" cy="1325563"/>
          </a:xfrm>
          <a:prstGeom prst="rect">
            <a:avLst/>
          </a:prstGeom>
        </p:spPr>
        <p:txBody>
          <a:bodyPr/>
          <a:lstStyle/>
          <a:p>
            <a:pPr/>
            <a:r>
              <a:t>Title Text</a:t>
            </a:r>
          </a:p>
        </p:txBody>
      </p:sp>
      <p:sp>
        <p:nvSpPr>
          <p:cNvPr id="57" name="Shape 57"/>
          <p:cNvSpPr/>
          <p:nvPr>
            <p:ph type="body" sz="quarter" idx="1"/>
          </p:nvPr>
        </p:nvSpPr>
        <p:spPr>
          <a:xfrm>
            <a:off x="839787" y="1681163"/>
            <a:ext cx="5157790" cy="823914"/>
          </a:xfrm>
          <a:prstGeom prst="rect">
            <a:avLst/>
          </a:prstGeom>
        </p:spPr>
        <p:txBody>
          <a:bodyPr anchor="b"/>
          <a:lstStyle>
            <a:lvl1pPr marL="0" indent="0">
              <a:buSzTx/>
              <a:buFontTx/>
              <a:buNone/>
              <a:defRPr b="1" sz="2400"/>
            </a:lvl1pPr>
            <a:lvl2pPr marL="0" indent="0">
              <a:buSzTx/>
              <a:buFontTx/>
              <a:buNone/>
              <a:defRPr b="1" sz="2400"/>
            </a:lvl2pPr>
            <a:lvl3pPr marL="0" indent="0">
              <a:buSzTx/>
              <a:buFontTx/>
              <a:buNone/>
              <a:defRPr b="1" sz="2400"/>
            </a:lvl3pPr>
            <a:lvl4pPr marL="0" indent="0">
              <a:buSzTx/>
              <a:buFontTx/>
              <a:buNone/>
              <a:defRPr b="1" sz="2400"/>
            </a:lvl4pPr>
            <a:lvl5pPr marL="0" indent="0">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58" name="Shape 58"/>
          <p:cNvSpPr/>
          <p:nvPr>
            <p:ph type="body" sz="quarter" idx="13"/>
          </p:nvPr>
        </p:nvSpPr>
        <p:spPr>
          <a:xfrm>
            <a:off x="6172200" y="1681163"/>
            <a:ext cx="5183188" cy="823914"/>
          </a:xfrm>
          <a:prstGeom prst="rect">
            <a:avLst/>
          </a:prstGeom>
        </p:spPr>
        <p:txBody>
          <a:bodyPr anchor="b"/>
          <a:lstStyle/>
          <a:p>
            <a:pPr/>
          </a:p>
        </p:txBody>
      </p:sp>
      <p:sp>
        <p:nvSpPr>
          <p:cNvPr id="59" name="Shape 5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Only">
    <p:bg>
      <p:bgPr>
        <a:solidFill>
          <a:srgbClr val="FFFFFF"/>
        </a:solidFill>
      </p:bgPr>
    </p:bg>
    <p:spTree>
      <p:nvGrpSpPr>
        <p:cNvPr id="1" name=""/>
        <p:cNvGrpSpPr/>
        <p:nvPr/>
      </p:nvGrpSpPr>
      <p:grpSpPr>
        <a:xfrm>
          <a:off x="0" y="0"/>
          <a:ext cx="0" cy="0"/>
          <a:chOff x="0" y="0"/>
          <a:chExt cx="0" cy="0"/>
        </a:xfrm>
      </p:grpSpPr>
      <p:sp>
        <p:nvSpPr>
          <p:cNvPr id="66" name="Shape 66"/>
          <p:cNvSpPr/>
          <p:nvPr>
            <p:ph type="title"/>
          </p:nvPr>
        </p:nvSpPr>
        <p:spPr>
          <a:prstGeom prst="rect">
            <a:avLst/>
          </a:prstGeom>
        </p:spPr>
        <p:txBody>
          <a:bodyPr/>
          <a:lstStyle/>
          <a:p>
            <a:pPr/>
            <a:r>
              <a:t>Title Text</a:t>
            </a:r>
          </a:p>
        </p:txBody>
      </p:sp>
      <p:sp>
        <p:nvSpPr>
          <p:cNvPr id="67" name="Shape 6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lank">
    <p:bg>
      <p:bgPr>
        <a:solidFill>
          <a:srgbClr val="FFFFFF"/>
        </a:solidFill>
      </p:bgPr>
    </p:bg>
    <p:spTree>
      <p:nvGrpSpPr>
        <p:cNvPr id="1" name=""/>
        <p:cNvGrpSpPr/>
        <p:nvPr/>
      </p:nvGrpSpPr>
      <p:grpSpPr>
        <a:xfrm>
          <a:off x="0" y="0"/>
          <a:ext cx="0" cy="0"/>
          <a:chOff x="0" y="0"/>
          <a:chExt cx="0" cy="0"/>
        </a:xfrm>
      </p:grpSpPr>
      <p:sp>
        <p:nvSpPr>
          <p:cNvPr id="74" name="Shape 7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bg>
      <p:bgPr>
        <a:solidFill>
          <a:srgbClr val="FFFFFF"/>
        </a:solidFill>
      </p:bgPr>
    </p:bg>
    <p:spTree>
      <p:nvGrpSpPr>
        <p:cNvPr id="1" name=""/>
        <p:cNvGrpSpPr/>
        <p:nvPr/>
      </p:nvGrpSpPr>
      <p:grpSpPr>
        <a:xfrm>
          <a:off x="0" y="0"/>
          <a:ext cx="0" cy="0"/>
          <a:chOff x="0" y="0"/>
          <a:chExt cx="0" cy="0"/>
        </a:xfrm>
      </p:grpSpPr>
      <p:sp>
        <p:nvSpPr>
          <p:cNvPr id="81" name="Shape 81"/>
          <p:cNvSpPr/>
          <p:nvPr>
            <p:ph type="title"/>
          </p:nvPr>
        </p:nvSpPr>
        <p:spPr>
          <a:xfrm>
            <a:off x="839787" y="457200"/>
            <a:ext cx="3932240" cy="1600200"/>
          </a:xfrm>
          <a:prstGeom prst="rect">
            <a:avLst/>
          </a:prstGeom>
        </p:spPr>
        <p:txBody>
          <a:bodyPr anchor="b"/>
          <a:lstStyle>
            <a:lvl1pPr>
              <a:defRPr sz="3200"/>
            </a:lvl1pPr>
          </a:lstStyle>
          <a:p>
            <a:pPr/>
            <a:r>
              <a:t>Title Text</a:t>
            </a:r>
          </a:p>
        </p:txBody>
      </p:sp>
      <p:sp>
        <p:nvSpPr>
          <p:cNvPr id="82" name="Shape 82"/>
          <p:cNvSpPr/>
          <p:nvPr>
            <p:ph type="body" sz="half" idx="1"/>
          </p:nvPr>
        </p:nvSpPr>
        <p:spPr>
          <a:xfrm>
            <a:off x="5183187" y="987425"/>
            <a:ext cx="6172202"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Body Level One</a:t>
            </a:r>
          </a:p>
          <a:p>
            <a:pPr lvl="1"/>
            <a:r>
              <a:t>Body Level Two</a:t>
            </a:r>
          </a:p>
          <a:p>
            <a:pPr lvl="2"/>
            <a:r>
              <a:t>Body Level Three</a:t>
            </a:r>
          </a:p>
          <a:p>
            <a:pPr lvl="3"/>
            <a:r>
              <a:t>Body Level Four</a:t>
            </a:r>
          </a:p>
          <a:p>
            <a:pPr lvl="4"/>
            <a:r>
              <a:t>Body Level Five</a:t>
            </a:r>
          </a:p>
        </p:txBody>
      </p:sp>
      <p:sp>
        <p:nvSpPr>
          <p:cNvPr id="83" name="Shape 83"/>
          <p:cNvSpPr/>
          <p:nvPr>
            <p:ph type="body" sz="quarter" idx="13"/>
          </p:nvPr>
        </p:nvSpPr>
        <p:spPr>
          <a:xfrm>
            <a:off x="839787" y="2057400"/>
            <a:ext cx="3932238" cy="3811588"/>
          </a:xfrm>
          <a:prstGeom prst="rect">
            <a:avLst/>
          </a:prstGeom>
        </p:spPr>
        <p:txBody>
          <a:bodyPr/>
          <a:lstStyle/>
          <a:p>
            <a:pPr/>
          </a:p>
        </p:txBody>
      </p:sp>
      <p:sp>
        <p:nvSpPr>
          <p:cNvPr id="84" name="Shape 8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sp>
        <p:nvSpPr>
          <p:cNvPr id="2" name="Shape 2"/>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r>
              <a:t>Title Text</a:t>
            </a:r>
          </a:p>
        </p:txBody>
      </p:sp>
      <p:sp>
        <p:nvSpPr>
          <p:cNvPr id="3" name="Shape 3"/>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11089821" y="6404293"/>
            <a:ext cx="263980" cy="269239"/>
          </a:xfrm>
          <a:prstGeom prst="rect">
            <a:avLst/>
          </a:prstGeom>
          <a:ln w="12700">
            <a:miter lim="400000"/>
          </a:ln>
        </p:spPr>
        <p:txBody>
          <a:bodyPr wrap="none" lIns="45718" tIns="45718" rIns="45718" bIns="45718"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j-lt"/>
          <a:ea typeface="+mj-ea"/>
          <a:cs typeface="+mj-cs"/>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 Id="rId3" Type="http://schemas.openxmlformats.org/officeDocument/2006/relationships/hyperlink" Target="http://www.linkedin.com/in/brianwchh" TargetMode="Externa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youtu.be/iO0MZLmZf58" TargetMode="External"/><Relationship Id="rId3" Type="http://schemas.openxmlformats.org/officeDocument/2006/relationships/hyperlink" Target="https://youtu.be/se1tIy5UWpE" TargetMode="External"/><Relationship Id="rId4" Type="http://schemas.openxmlformats.org/officeDocument/2006/relationships/hyperlink" Target="https://youtu.be/vFztyy0xzRw" TargetMode="External"/><Relationship Id="rId5" Type="http://schemas.openxmlformats.org/officeDocument/2006/relationships/image" Target="../media/image1.tif"/><Relationship Id="rId6" Type="http://schemas.openxmlformats.org/officeDocument/2006/relationships/image" Target="../media/image2.tif"/></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mailto:brianwchh@gmail.com" TargetMode="External"/><Relationship Id="rId3" Type="http://schemas.openxmlformats.org/officeDocument/2006/relationships/hyperlink" Target="http://www.3deepercept.com" TargetMode="External"/><Relationship Id="rId4" Type="http://schemas.openxmlformats.org/officeDocument/2006/relationships/hyperlink" Target="https://angel.co/3deepercept-technology" TargetMode="Externa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chemeClr val="accent3">
                <a:lumOff val="19878"/>
              </a:schemeClr>
            </a:gs>
            <a:gs pos="35000">
              <a:srgbClr val="E3E3E3"/>
            </a:gs>
            <a:gs pos="100000">
              <a:schemeClr val="accent3">
                <a:lumOff val="30981"/>
              </a:schemeClr>
            </a:gs>
          </a:gsLst>
          <a:lin ang="16200000" scaled="0"/>
        </a:gradFill>
      </p:bgPr>
    </p:bg>
    <p:spTree>
      <p:nvGrpSpPr>
        <p:cNvPr id="1" name=""/>
        <p:cNvGrpSpPr/>
        <p:nvPr/>
      </p:nvGrpSpPr>
      <p:grpSpPr>
        <a:xfrm>
          <a:off x="0" y="0"/>
          <a:ext cx="0" cy="0"/>
          <a:chOff x="0" y="0"/>
          <a:chExt cx="0" cy="0"/>
        </a:xfrm>
      </p:grpSpPr>
      <p:sp>
        <p:nvSpPr>
          <p:cNvPr id="130" name="Shape 130"/>
          <p:cNvSpPr/>
          <p:nvPr>
            <p:ph type="ctrTitle"/>
          </p:nvPr>
        </p:nvSpPr>
        <p:spPr>
          <a:xfrm>
            <a:off x="4007983" y="3056157"/>
            <a:ext cx="6487434" cy="2387602"/>
          </a:xfrm>
          <a:prstGeom prst="rect">
            <a:avLst/>
          </a:prstGeom>
        </p:spPr>
        <p:txBody>
          <a:bodyPr/>
          <a:lstStyle/>
          <a:p>
            <a:pPr algn="l">
              <a:defRPr b="1">
                <a:solidFill>
                  <a:srgbClr val="00B0F0"/>
                </a:solidFill>
                <a:latin typeface="Microsoft New Tai Lue"/>
                <a:ea typeface="Microsoft New Tai Lue"/>
                <a:cs typeface="Microsoft New Tai Lue"/>
                <a:sym typeface="Microsoft New Tai Lue"/>
              </a:defRPr>
            </a:pPr>
            <a:r>
              <a:rPr sz="4800">
                <a:solidFill>
                  <a:schemeClr val="accent4"/>
                </a:solidFill>
                <a:latin typeface="American Typewriter"/>
                <a:ea typeface="American Typewriter"/>
                <a:cs typeface="American Typewriter"/>
                <a:sym typeface="American Typewriter"/>
              </a:rPr>
              <a:t>3Deepercept</a:t>
            </a:r>
            <a:r>
              <a:t> </a:t>
            </a:r>
          </a:p>
        </p:txBody>
      </p:sp>
      <p:sp>
        <p:nvSpPr>
          <p:cNvPr id="131" name="Shape 131"/>
          <p:cNvSpPr/>
          <p:nvPr>
            <p:ph type="sldNum" sz="quarter" idx="4294967295"/>
          </p:nvPr>
        </p:nvSpPr>
        <p:spPr>
          <a:xfrm>
            <a:off x="11169742" y="6404293"/>
            <a:ext cx="184059" cy="2692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2" name="Shape 132"/>
          <p:cNvSpPr/>
          <p:nvPr/>
        </p:nvSpPr>
        <p:spPr>
          <a:xfrm>
            <a:off x="3126354" y="5463428"/>
            <a:ext cx="6178893"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solidFill>
                  <a:srgbClr val="535353"/>
                </a:solidFill>
              </a:defRPr>
            </a:lvl1pPr>
          </a:lstStyle>
          <a:p>
            <a:pPr/>
            <a:r>
              <a:t>percept the world deeper with stereo vision 3D sensor</a:t>
            </a:r>
          </a:p>
        </p:txBody>
      </p:sp>
      <p:sp>
        <p:nvSpPr>
          <p:cNvPr id="133" name="Shape 133"/>
          <p:cNvSpPr/>
          <p:nvPr/>
        </p:nvSpPr>
        <p:spPr>
          <a:xfrm>
            <a:off x="3099211" y="4032788"/>
            <a:ext cx="5775979" cy="6883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defRPr b="1" sz="4000">
                <a:solidFill>
                  <a:srgbClr val="79F92C"/>
                </a:solidFill>
              </a:defRPr>
            </a:pPr>
            <a:r>
              <a:rPr>
                <a:solidFill>
                  <a:srgbClr val="000000"/>
                </a:solidFill>
              </a:rPr>
              <a:t>stereo vision 3D sensor</a:t>
            </a:r>
            <a:r>
              <a:t> </a:t>
            </a:r>
          </a:p>
        </p:txBody>
      </p:sp>
      <p:pic>
        <p:nvPicPr>
          <p:cNvPr id="134" name="pasted-image.png"/>
          <p:cNvPicPr>
            <a:picLocks noChangeAspect="1"/>
          </p:cNvPicPr>
          <p:nvPr/>
        </p:nvPicPr>
        <p:blipFill>
          <a:blip r:embed="rId2">
            <a:extLst/>
          </a:blip>
          <a:stretch>
            <a:fillRect/>
          </a:stretch>
        </p:blipFill>
        <p:spPr>
          <a:xfrm>
            <a:off x="0" y="-455"/>
            <a:ext cx="12192000" cy="3659243"/>
          </a:xfrm>
          <a:prstGeom prst="rect">
            <a:avLst/>
          </a:prstGeom>
          <a:ln w="12700">
            <a:miter lim="400000"/>
          </a:ln>
          <a:effectLst>
            <a:outerShdw sx="100000" sy="100000" kx="0" ky="0" algn="b" rotWithShape="0" blurRad="304800" dist="0" dir="0">
              <a:srgbClr val="000000">
                <a:alpha val="75000"/>
              </a:srgbClr>
            </a:outerShdw>
          </a:effectLst>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chemeClr val="accent3">
                <a:lumOff val="19878"/>
              </a:schemeClr>
            </a:gs>
            <a:gs pos="35000">
              <a:srgbClr val="E3E3E3"/>
            </a:gs>
            <a:gs pos="100000">
              <a:schemeClr val="accent3">
                <a:lumOff val="30981"/>
              </a:schemeClr>
            </a:gs>
          </a:gsLst>
          <a:lin ang="16200000" scaled="0"/>
        </a:gradFill>
      </p:bgPr>
    </p:bg>
    <p:spTree>
      <p:nvGrpSpPr>
        <p:cNvPr id="1" name=""/>
        <p:cNvGrpSpPr/>
        <p:nvPr/>
      </p:nvGrpSpPr>
      <p:grpSpPr>
        <a:xfrm>
          <a:off x="0" y="0"/>
          <a:ext cx="0" cy="0"/>
          <a:chOff x="0" y="0"/>
          <a:chExt cx="0" cy="0"/>
        </a:xfrm>
      </p:grpSpPr>
      <p:sp>
        <p:nvSpPr>
          <p:cNvPr id="211" name="Shape 211"/>
          <p:cNvSpPr/>
          <p:nvPr>
            <p:ph type="title"/>
          </p:nvPr>
        </p:nvSpPr>
        <p:spPr>
          <a:xfrm>
            <a:off x="838200" y="662938"/>
            <a:ext cx="10515600" cy="754383"/>
          </a:xfrm>
          <a:prstGeom prst="rect">
            <a:avLst/>
          </a:prstGeom>
        </p:spPr>
        <p:txBody>
          <a:bodyPr/>
          <a:lstStyle>
            <a:lvl1pPr>
              <a:defRPr b="1" sz="2800">
                <a:latin typeface="Microsoft New Tai Lue"/>
                <a:ea typeface="Microsoft New Tai Lue"/>
                <a:cs typeface="Microsoft New Tai Lue"/>
                <a:sym typeface="Microsoft New Tai Lue"/>
              </a:defRPr>
            </a:lvl1pPr>
          </a:lstStyle>
          <a:p>
            <a:pPr/>
            <a:r>
              <a:t>Business model and potential volume </a:t>
            </a:r>
          </a:p>
        </p:txBody>
      </p:sp>
      <p:sp>
        <p:nvSpPr>
          <p:cNvPr id="212" name="Shape 212"/>
          <p:cNvSpPr/>
          <p:nvPr/>
        </p:nvSpPr>
        <p:spPr>
          <a:xfrm>
            <a:off x="838200" y="1417319"/>
            <a:ext cx="10515600" cy="1"/>
          </a:xfrm>
          <a:prstGeom prst="line">
            <a:avLst/>
          </a:prstGeom>
          <a:ln w="38100">
            <a:solidFill>
              <a:srgbClr val="00B0F0"/>
            </a:solidFill>
            <a:miter/>
          </a:ln>
        </p:spPr>
        <p:txBody>
          <a:bodyPr lIns="45718" tIns="45718" rIns="45718" bIns="45718"/>
          <a:lstStyle/>
          <a:p>
            <a:pPr/>
          </a:p>
        </p:txBody>
      </p:sp>
      <p:sp>
        <p:nvSpPr>
          <p:cNvPr id="213" name="Shape 213"/>
          <p:cNvSpPr/>
          <p:nvPr/>
        </p:nvSpPr>
        <p:spPr>
          <a:xfrm>
            <a:off x="6171156" y="-26595"/>
            <a:ext cx="5669678"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percept the world deeper with stereo vision 3D sensor</a:t>
            </a:r>
          </a:p>
        </p:txBody>
      </p:sp>
      <p:sp>
        <p:nvSpPr>
          <p:cNvPr id="214" name="Shape 214"/>
          <p:cNvSpPr/>
          <p:nvPr/>
        </p:nvSpPr>
        <p:spPr>
          <a:xfrm>
            <a:off x="835783" y="2396414"/>
            <a:ext cx="10040810" cy="2225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28600" indent="-228600">
              <a:buSzPct val="100000"/>
              <a:buChar char="•"/>
            </a:pPr>
            <a:r>
              <a:t>selling FPGA IP,no hardware design is needed</a:t>
            </a:r>
          </a:p>
          <a:p>
            <a:pPr marL="228600" indent="-228600">
              <a:buSzPct val="100000"/>
              <a:buChar char="•"/>
            </a:pPr>
            <a:r>
              <a:t>design our own hardware, and provide customers with 3D sensor module</a:t>
            </a:r>
          </a:p>
          <a:p>
            <a:pPr marL="228600" indent="-228600">
              <a:buSzPct val="100000"/>
              <a:buChar char="•"/>
            </a:pPr>
            <a:r>
              <a:t>providing customers with whole application solutions based on 3D sensor </a:t>
            </a:r>
          </a:p>
          <a:p>
            <a:pPr/>
          </a:p>
          <a:p>
            <a:pPr marL="228600" indent="-228600">
              <a:buSzPct val="100000"/>
              <a:buChar char="•"/>
            </a:pPr>
            <a:r>
              <a:t>the sales volume is huge, for instance in drone related market,each drone would require several 3D sensors. in robot-arm &amp;&amp; laser marking machine application, with 3D sensor helping locating the 3D location of the target object,it has strong requirement to improve the productivity. </a:t>
            </a:r>
          </a:p>
        </p:txBody>
      </p:sp>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chemeClr val="accent3">
                <a:lumOff val="19878"/>
              </a:schemeClr>
            </a:gs>
            <a:gs pos="35000">
              <a:srgbClr val="E3E3E3"/>
            </a:gs>
            <a:gs pos="100000">
              <a:schemeClr val="accent3">
                <a:lumOff val="30981"/>
              </a:schemeClr>
            </a:gs>
          </a:gsLst>
          <a:lin ang="16200000" scaled="0"/>
        </a:gradFill>
      </p:bgPr>
    </p:bg>
    <p:spTree>
      <p:nvGrpSpPr>
        <p:cNvPr id="1" name=""/>
        <p:cNvGrpSpPr/>
        <p:nvPr/>
      </p:nvGrpSpPr>
      <p:grpSpPr>
        <a:xfrm>
          <a:off x="0" y="0"/>
          <a:ext cx="0" cy="0"/>
          <a:chOff x="0" y="0"/>
          <a:chExt cx="0" cy="0"/>
        </a:xfrm>
      </p:grpSpPr>
      <p:sp>
        <p:nvSpPr>
          <p:cNvPr id="216" name="Shape 216"/>
          <p:cNvSpPr/>
          <p:nvPr>
            <p:ph type="title"/>
          </p:nvPr>
        </p:nvSpPr>
        <p:spPr>
          <a:xfrm>
            <a:off x="838200" y="662938"/>
            <a:ext cx="10515600" cy="754383"/>
          </a:xfrm>
          <a:prstGeom prst="rect">
            <a:avLst/>
          </a:prstGeom>
        </p:spPr>
        <p:txBody>
          <a:bodyPr/>
          <a:lstStyle>
            <a:lvl1pPr>
              <a:defRPr b="1" sz="2800">
                <a:latin typeface="Microsoft New Tai Lue"/>
                <a:ea typeface="Microsoft New Tai Lue"/>
                <a:cs typeface="Microsoft New Tai Lue"/>
                <a:sym typeface="Microsoft New Tai Lue"/>
              </a:defRPr>
            </a:lvl1pPr>
          </a:lstStyle>
          <a:p>
            <a:pPr/>
            <a:r>
              <a:t>Roadmap in 1 year</a:t>
            </a:r>
          </a:p>
        </p:txBody>
      </p:sp>
      <p:sp>
        <p:nvSpPr>
          <p:cNvPr id="217" name="Shape 217"/>
          <p:cNvSpPr/>
          <p:nvPr/>
        </p:nvSpPr>
        <p:spPr>
          <a:xfrm>
            <a:off x="838200" y="1417319"/>
            <a:ext cx="10515600" cy="1"/>
          </a:xfrm>
          <a:prstGeom prst="line">
            <a:avLst/>
          </a:prstGeom>
          <a:ln w="38100">
            <a:solidFill>
              <a:srgbClr val="00B0F0"/>
            </a:solidFill>
            <a:miter/>
          </a:ln>
        </p:spPr>
        <p:txBody>
          <a:bodyPr lIns="45718" tIns="45718" rIns="45718" bIns="45718"/>
          <a:lstStyle/>
          <a:p>
            <a:pPr/>
          </a:p>
        </p:txBody>
      </p:sp>
      <p:sp>
        <p:nvSpPr>
          <p:cNvPr id="218" name="Shape 218"/>
          <p:cNvSpPr/>
          <p:nvPr/>
        </p:nvSpPr>
        <p:spPr>
          <a:xfrm>
            <a:off x="6171156" y="-26595"/>
            <a:ext cx="5669678"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percept the world deeper with stereo vision 3D sensor</a:t>
            </a:r>
          </a:p>
        </p:txBody>
      </p:sp>
      <p:sp>
        <p:nvSpPr>
          <p:cNvPr id="219" name="Shape 219"/>
          <p:cNvSpPr/>
          <p:nvPr/>
        </p:nvSpPr>
        <p:spPr>
          <a:xfrm>
            <a:off x="948595" y="1748714"/>
            <a:ext cx="10040810" cy="891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28600" indent="-228600">
              <a:buSzPct val="100000"/>
              <a:buChar char="•"/>
            </a:pPr>
            <a:r>
              <a:t>Looking for partners to sell FPGA IP, ongoing . </a:t>
            </a:r>
          </a:p>
          <a:p>
            <a:pPr marL="228600" indent="-228600">
              <a:buSzPct val="100000"/>
              <a:buChar char="•"/>
            </a:pPr>
            <a:r>
              <a:t>For converting prototype to mass production, 3-6 month. </a:t>
            </a:r>
          </a:p>
          <a:p>
            <a:pPr marL="228600" indent="-228600">
              <a:buSzPct val="100000"/>
              <a:buChar char="•"/>
            </a:pPr>
            <a:r>
              <a:t>For developing Deep learning object detection module, need approximately 6 months.</a:t>
            </a:r>
          </a:p>
        </p:txBody>
      </p:sp>
      <p:sp>
        <p:nvSpPr>
          <p:cNvPr id="220" name="Shape 220"/>
          <p:cNvSpPr/>
          <p:nvPr/>
        </p:nvSpPr>
        <p:spPr>
          <a:xfrm>
            <a:off x="1308100" y="3339968"/>
            <a:ext cx="1313061" cy="1343373"/>
          </a:xfrm>
          <a:prstGeom prst="rect">
            <a:avLst/>
          </a:prstGeom>
          <a:gradFill>
            <a:gsLst>
              <a:gs pos="0">
                <a:srgbClr val="6DBC38"/>
              </a:gs>
              <a:gs pos="100000">
                <a:srgbClr val="BAFD9D"/>
              </a:gs>
            </a:gsLst>
            <a:lin ang="16200000"/>
          </a:gradFill>
          <a:ln w="12700">
            <a:solidFill>
              <a:schemeClr val="accent1"/>
            </a:solidFill>
            <a:miter/>
          </a:ln>
          <a:extLst>
            <a:ext uri="{C572A759-6A51-4108-AA02-DFA0A04FC94B}">
              <ma14:wrappingTextBoxFlag xmlns:ma14="http://schemas.microsoft.com/office/mac/drawingml/2011/main" val="1"/>
            </a:ext>
          </a:extLst>
        </p:spPr>
        <p:txBody>
          <a:bodyPr lIns="45718" tIns="45718" rIns="45718" bIns="45718" anchor="ctr"/>
          <a:lstStyle>
            <a:lvl1pPr algn="ctr">
              <a:defRPr>
                <a:solidFill>
                  <a:srgbClr val="44546A"/>
                </a:solidFill>
              </a:defRPr>
            </a:lvl1pPr>
          </a:lstStyle>
          <a:p>
            <a:pPr/>
            <a:r>
              <a:t>3D world </a:t>
            </a:r>
          </a:p>
        </p:txBody>
      </p:sp>
      <p:sp>
        <p:nvSpPr>
          <p:cNvPr id="221" name="Shape 221"/>
          <p:cNvSpPr/>
          <p:nvPr/>
        </p:nvSpPr>
        <p:spPr>
          <a:xfrm>
            <a:off x="4222750" y="3376654"/>
            <a:ext cx="1270000" cy="1270001"/>
          </a:xfrm>
          <a:prstGeom prst="rect">
            <a:avLst/>
          </a:prstGeom>
          <a:gradFill>
            <a:gsLst>
              <a:gs pos="0">
                <a:srgbClr val="6DBC38"/>
              </a:gs>
              <a:gs pos="100000">
                <a:srgbClr val="BAFD9D"/>
              </a:gs>
            </a:gsLst>
            <a:lin ang="16200000"/>
          </a:gradFill>
          <a:ln w="12700">
            <a:solidFill>
              <a:schemeClr val="accent1"/>
            </a:solidFill>
            <a:miter/>
          </a:ln>
          <a:extLst>
            <a:ext uri="{C572A759-6A51-4108-AA02-DFA0A04FC94B}">
              <ma14:wrappingTextBoxFlag xmlns:ma14="http://schemas.microsoft.com/office/mac/drawingml/2011/main" val="1"/>
            </a:ext>
          </a:extLst>
        </p:spPr>
        <p:txBody>
          <a:bodyPr lIns="45718" tIns="45718" rIns="45718" bIns="45718" anchor="ctr"/>
          <a:lstStyle>
            <a:lvl1pPr algn="ctr">
              <a:defRPr>
                <a:solidFill>
                  <a:srgbClr val="44546A"/>
                </a:solidFill>
              </a:defRPr>
            </a:lvl1pPr>
          </a:lstStyle>
          <a:p>
            <a:pPr/>
            <a:r>
              <a:t>3D sensor</a:t>
            </a:r>
          </a:p>
        </p:txBody>
      </p:sp>
      <p:sp>
        <p:nvSpPr>
          <p:cNvPr id="222" name="Shape 222"/>
          <p:cNvSpPr/>
          <p:nvPr/>
        </p:nvSpPr>
        <p:spPr>
          <a:xfrm>
            <a:off x="7094339" y="3341319"/>
            <a:ext cx="1573411" cy="1270001"/>
          </a:xfrm>
          <a:prstGeom prst="rect">
            <a:avLst/>
          </a:prstGeom>
          <a:solidFill>
            <a:schemeClr val="accent2"/>
          </a:solidFill>
          <a:ln w="25400">
            <a:solidFill>
              <a:srgbClr val="AD5B24"/>
            </a:solidFill>
          </a:ln>
          <a:extLst>
            <a:ext uri="{C572A759-6A51-4108-AA02-DFA0A04FC94B}">
              <ma14:wrappingTextBoxFlag xmlns:ma14="http://schemas.microsoft.com/office/mac/drawingml/2011/main" val="1"/>
            </a:ext>
          </a:extLst>
        </p:spPr>
        <p:txBody>
          <a:bodyPr lIns="45718" tIns="45718" rIns="45718" bIns="45718" anchor="ctr"/>
          <a:lstStyle/>
          <a:p>
            <a:pPr algn="ctr">
              <a:defRPr>
                <a:solidFill>
                  <a:srgbClr val="44546A"/>
                </a:solidFill>
              </a:defRPr>
            </a:pPr>
            <a:r>
              <a:t>Deep learning</a:t>
            </a:r>
          </a:p>
          <a:p>
            <a:pPr algn="ctr">
              <a:defRPr>
                <a:solidFill>
                  <a:srgbClr val="44546A"/>
                </a:solidFill>
              </a:defRPr>
            </a:pPr>
            <a:r>
              <a:t>AI</a:t>
            </a:r>
          </a:p>
        </p:txBody>
      </p:sp>
      <p:sp>
        <p:nvSpPr>
          <p:cNvPr id="223" name="Shape 223"/>
          <p:cNvSpPr/>
          <p:nvPr/>
        </p:nvSpPr>
        <p:spPr>
          <a:xfrm>
            <a:off x="2628900" y="4025768"/>
            <a:ext cx="1586111" cy="1"/>
          </a:xfrm>
          <a:prstGeom prst="line">
            <a:avLst/>
          </a:prstGeom>
          <a:ln w="25400">
            <a:solidFill>
              <a:schemeClr val="accent1"/>
            </a:solidFill>
            <a:tailEnd type="triangle"/>
          </a:ln>
        </p:spPr>
        <p:txBody>
          <a:bodyPr lIns="45718" tIns="45718" rIns="45718" bIns="45718"/>
          <a:lstStyle/>
          <a:p>
            <a:pPr/>
          </a:p>
        </p:txBody>
      </p:sp>
      <p:sp>
        <p:nvSpPr>
          <p:cNvPr id="224" name="Shape 224"/>
          <p:cNvSpPr/>
          <p:nvPr/>
        </p:nvSpPr>
        <p:spPr>
          <a:xfrm>
            <a:off x="5523358" y="4022642"/>
            <a:ext cx="1586112" cy="1"/>
          </a:xfrm>
          <a:prstGeom prst="line">
            <a:avLst/>
          </a:prstGeom>
          <a:ln w="25400">
            <a:solidFill>
              <a:schemeClr val="accent1"/>
            </a:solidFill>
            <a:tailEnd type="triangle"/>
          </a:ln>
        </p:spPr>
        <p:txBody>
          <a:bodyPr lIns="45718" tIns="45718" rIns="45718" bIns="45718"/>
          <a:lstStyle/>
          <a:p>
            <a:pPr/>
          </a:p>
        </p:txBody>
      </p:sp>
      <p:sp>
        <p:nvSpPr>
          <p:cNvPr id="225" name="Shape 225"/>
          <p:cNvSpPr/>
          <p:nvPr/>
        </p:nvSpPr>
        <p:spPr>
          <a:xfrm>
            <a:off x="2575199" y="3724812"/>
            <a:ext cx="1693512"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3D observation </a:t>
            </a:r>
          </a:p>
        </p:txBody>
      </p:sp>
      <p:sp>
        <p:nvSpPr>
          <p:cNvPr id="226" name="Shape 226"/>
          <p:cNvSpPr/>
          <p:nvPr/>
        </p:nvSpPr>
        <p:spPr>
          <a:xfrm>
            <a:off x="5545115" y="3724812"/>
            <a:ext cx="1542600"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3D perception</a:t>
            </a:r>
          </a:p>
        </p:txBody>
      </p:sp>
      <p:sp>
        <p:nvSpPr>
          <p:cNvPr id="227" name="Shape 227"/>
          <p:cNvSpPr/>
          <p:nvPr/>
        </p:nvSpPr>
        <p:spPr>
          <a:xfrm>
            <a:off x="6998347" y="2971647"/>
            <a:ext cx="1765395"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FF2D0F"/>
                </a:solidFill>
              </a:defRPr>
            </a:lvl1pPr>
          </a:lstStyle>
          <a:p>
            <a:pPr/>
            <a:r>
              <a:t>to be developed</a:t>
            </a:r>
          </a:p>
        </p:txBody>
      </p:sp>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chemeClr val="accent3">
                <a:lumOff val="19878"/>
              </a:schemeClr>
            </a:gs>
            <a:gs pos="35000">
              <a:srgbClr val="E3E3E3"/>
            </a:gs>
            <a:gs pos="100000">
              <a:schemeClr val="accent3">
                <a:lumOff val="30981"/>
              </a:schemeClr>
            </a:gs>
          </a:gsLst>
          <a:lin ang="16200000" scaled="0"/>
        </a:gradFill>
      </p:bgPr>
    </p:bg>
    <p:spTree>
      <p:nvGrpSpPr>
        <p:cNvPr id="1" name=""/>
        <p:cNvGrpSpPr/>
        <p:nvPr/>
      </p:nvGrpSpPr>
      <p:grpSpPr>
        <a:xfrm>
          <a:off x="0" y="0"/>
          <a:ext cx="0" cy="0"/>
          <a:chOff x="0" y="0"/>
          <a:chExt cx="0" cy="0"/>
        </a:xfrm>
      </p:grpSpPr>
      <p:sp>
        <p:nvSpPr>
          <p:cNvPr id="229" name="Shape 229"/>
          <p:cNvSpPr/>
          <p:nvPr>
            <p:ph type="title"/>
          </p:nvPr>
        </p:nvSpPr>
        <p:spPr>
          <a:xfrm>
            <a:off x="838200" y="662938"/>
            <a:ext cx="10515600" cy="754383"/>
          </a:xfrm>
          <a:prstGeom prst="rect">
            <a:avLst/>
          </a:prstGeom>
        </p:spPr>
        <p:txBody>
          <a:bodyPr/>
          <a:lstStyle>
            <a:lvl1pPr>
              <a:defRPr b="1" sz="2800">
                <a:latin typeface="Microsoft New Tai Lue"/>
                <a:ea typeface="Microsoft New Tai Lue"/>
                <a:cs typeface="Microsoft New Tai Lue"/>
                <a:sym typeface="Microsoft New Tai Lue"/>
              </a:defRPr>
            </a:lvl1pPr>
          </a:lstStyle>
          <a:p>
            <a:pPr/>
            <a:r>
              <a:t>Team</a:t>
            </a:r>
          </a:p>
        </p:txBody>
      </p:sp>
      <p:sp>
        <p:nvSpPr>
          <p:cNvPr id="230" name="Shape 230"/>
          <p:cNvSpPr/>
          <p:nvPr/>
        </p:nvSpPr>
        <p:spPr>
          <a:xfrm>
            <a:off x="838200" y="1417319"/>
            <a:ext cx="10515600" cy="1"/>
          </a:xfrm>
          <a:prstGeom prst="line">
            <a:avLst/>
          </a:prstGeom>
          <a:ln w="38100">
            <a:solidFill>
              <a:srgbClr val="00B0F0"/>
            </a:solidFill>
            <a:miter/>
          </a:ln>
        </p:spPr>
        <p:txBody>
          <a:bodyPr lIns="45718" tIns="45718" rIns="45718" bIns="45718"/>
          <a:lstStyle/>
          <a:p>
            <a:pPr/>
          </a:p>
        </p:txBody>
      </p:sp>
      <p:sp>
        <p:nvSpPr>
          <p:cNvPr id="231" name="Shape 231"/>
          <p:cNvSpPr/>
          <p:nvPr/>
        </p:nvSpPr>
        <p:spPr>
          <a:xfrm>
            <a:off x="6171156" y="-26595"/>
            <a:ext cx="5669678"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percept the world deeper with stereo vision 3D sensor</a:t>
            </a:r>
          </a:p>
        </p:txBody>
      </p:sp>
      <p:sp>
        <p:nvSpPr>
          <p:cNvPr id="232" name="Shape 232"/>
          <p:cNvSpPr/>
          <p:nvPr/>
        </p:nvSpPr>
        <p:spPr>
          <a:xfrm>
            <a:off x="1089783" y="2091084"/>
            <a:ext cx="4321296" cy="3025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28600" indent="-228600">
              <a:buSzPct val="100000"/>
              <a:buBlip>
                <a:blip r:embed="rId2"/>
              </a:buBlip>
            </a:pPr>
            <a:r>
              <a:t> wuchenghe(Brian)</a:t>
            </a:r>
          </a:p>
          <a:p>
            <a:pPr/>
            <a:r>
              <a:t>     10+ years of algorithm design and large scale FPGA design experience,very rich work experience and knowledge in computer vision,machine learning and deep learning. skilled at embedded ARM linux os,device driver,and embedded app. skilled at CUDA programming,</a:t>
            </a:r>
          </a:p>
          <a:p>
            <a:pPr/>
            <a:r>
              <a:t>OpenGL,and android JNI.</a:t>
            </a:r>
          </a:p>
          <a:p>
            <a:pPr/>
            <a:r>
              <a:t>      For more please visit my linkedin </a:t>
            </a:r>
          </a:p>
          <a:p>
            <a:pPr/>
            <a:r>
              <a:t>webpage.</a:t>
            </a:r>
          </a:p>
        </p:txBody>
      </p:sp>
      <p:sp>
        <p:nvSpPr>
          <p:cNvPr id="233" name="Shape 233">
            <a:hlinkClick r:id="rId3" invalidUrl="" action="" tgtFrame="" tooltip="" history="1" highlightClick="0" endSnd="0"/>
          </p:cNvPr>
          <p:cNvSpPr/>
          <p:nvPr/>
        </p:nvSpPr>
        <p:spPr>
          <a:xfrm>
            <a:off x="1130885" y="5332731"/>
            <a:ext cx="3654992" cy="3073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500"/>
            </a:lvl1pPr>
          </a:lstStyle>
          <a:p>
            <a:pPr/>
            <a:r>
              <a:t>http://www.linkedin.com/in/brianwchh/</a:t>
            </a:r>
          </a:p>
        </p:txBody>
      </p:sp>
      <p:sp>
        <p:nvSpPr>
          <p:cNvPr id="234" name="Shape 234"/>
          <p:cNvSpPr/>
          <p:nvPr/>
        </p:nvSpPr>
        <p:spPr>
          <a:xfrm>
            <a:off x="6845348" y="2091084"/>
            <a:ext cx="4321295" cy="624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28600" indent="-228600">
              <a:buSzPct val="100000"/>
              <a:buBlip>
                <a:blip r:embed="rId2"/>
              </a:buBlip>
            </a:pPr>
            <a:r>
              <a:t> Xu Lin </a:t>
            </a:r>
          </a:p>
          <a:p>
            <a:pPr/>
            <a:r>
              <a:t>     skilled at website promotion and SEO</a:t>
            </a:r>
          </a:p>
        </p:txBody>
      </p:sp>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chemeClr val="accent3">
                <a:lumOff val="19878"/>
              </a:schemeClr>
            </a:gs>
            <a:gs pos="35000">
              <a:srgbClr val="E3E3E3"/>
            </a:gs>
            <a:gs pos="100000">
              <a:schemeClr val="accent3">
                <a:lumOff val="30981"/>
              </a:schemeClr>
            </a:gs>
          </a:gsLst>
          <a:lin ang="16200000" scaled="0"/>
        </a:gradFill>
      </p:bgPr>
    </p:bg>
    <p:spTree>
      <p:nvGrpSpPr>
        <p:cNvPr id="1" name=""/>
        <p:cNvGrpSpPr/>
        <p:nvPr/>
      </p:nvGrpSpPr>
      <p:grpSpPr>
        <a:xfrm>
          <a:off x="0" y="0"/>
          <a:ext cx="0" cy="0"/>
          <a:chOff x="0" y="0"/>
          <a:chExt cx="0" cy="0"/>
        </a:xfrm>
      </p:grpSpPr>
      <p:sp>
        <p:nvSpPr>
          <p:cNvPr id="236" name="Shape 236"/>
          <p:cNvSpPr/>
          <p:nvPr>
            <p:ph type="title"/>
          </p:nvPr>
        </p:nvSpPr>
        <p:spPr>
          <a:xfrm>
            <a:off x="838200" y="662938"/>
            <a:ext cx="10515600" cy="754383"/>
          </a:xfrm>
          <a:prstGeom prst="rect">
            <a:avLst/>
          </a:prstGeom>
        </p:spPr>
        <p:txBody>
          <a:bodyPr/>
          <a:lstStyle>
            <a:lvl1pPr>
              <a:defRPr b="1" sz="2800">
                <a:latin typeface="Microsoft New Tai Lue"/>
                <a:ea typeface="Microsoft New Tai Lue"/>
                <a:cs typeface="Microsoft New Tai Lue"/>
                <a:sym typeface="Microsoft New Tai Lue"/>
              </a:defRPr>
            </a:lvl1pPr>
          </a:lstStyle>
          <a:p>
            <a:pPr/>
            <a:r>
              <a:t>prototype video demos </a:t>
            </a:r>
          </a:p>
        </p:txBody>
      </p:sp>
      <p:sp>
        <p:nvSpPr>
          <p:cNvPr id="237" name="Shape 237"/>
          <p:cNvSpPr/>
          <p:nvPr/>
        </p:nvSpPr>
        <p:spPr>
          <a:xfrm>
            <a:off x="838200" y="1417319"/>
            <a:ext cx="10515600" cy="1"/>
          </a:xfrm>
          <a:prstGeom prst="line">
            <a:avLst/>
          </a:prstGeom>
          <a:ln w="38100">
            <a:solidFill>
              <a:srgbClr val="00B0F0"/>
            </a:solidFill>
            <a:miter/>
          </a:ln>
        </p:spPr>
        <p:txBody>
          <a:bodyPr lIns="45718" tIns="45718" rIns="45718" bIns="45718"/>
          <a:lstStyle/>
          <a:p>
            <a:pPr/>
          </a:p>
        </p:txBody>
      </p:sp>
      <p:sp>
        <p:nvSpPr>
          <p:cNvPr id="238" name="Shape 238"/>
          <p:cNvSpPr/>
          <p:nvPr/>
        </p:nvSpPr>
        <p:spPr>
          <a:xfrm>
            <a:off x="6171156" y="-26595"/>
            <a:ext cx="5669678"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percept the world deeper with stereo vision 3D sensor</a:t>
            </a:r>
          </a:p>
        </p:txBody>
      </p:sp>
      <p:sp>
        <p:nvSpPr>
          <p:cNvPr id="239" name="Shape 239"/>
          <p:cNvSpPr/>
          <p:nvPr/>
        </p:nvSpPr>
        <p:spPr>
          <a:xfrm>
            <a:off x="797683" y="3116581"/>
            <a:ext cx="6511637" cy="624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228600" indent="-228600">
              <a:buSzPct val="100000"/>
              <a:buChar char="•"/>
            </a:pPr>
            <a:r>
              <a:t>precision test. visual ruler,measure without a physical ruler</a:t>
            </a:r>
          </a:p>
          <a:p>
            <a:pPr lvl="2" indent="457200">
              <a:defRPr>
                <a:solidFill>
                  <a:srgbClr val="FFFFFF"/>
                </a:solidFill>
              </a:defRPr>
            </a:pPr>
            <a:r>
              <a:rPr u="sng">
                <a:solidFill>
                  <a:srgbClr val="0000FF"/>
                </a:solidFill>
                <a:uFill>
                  <a:solidFill>
                    <a:srgbClr val="0000FF"/>
                  </a:solidFill>
                </a:uFill>
                <a:hlinkClick r:id="rId2" invalidUrl="" action="" tgtFrame="" tooltip="" history="1" highlightClick="0" endSnd="0"/>
              </a:rPr>
              <a:t>https://youtu.be/iO0MZLmZf58</a:t>
            </a:r>
            <a:r>
              <a:t> </a:t>
            </a:r>
          </a:p>
        </p:txBody>
      </p:sp>
      <p:sp>
        <p:nvSpPr>
          <p:cNvPr id="240" name="Shape 240"/>
          <p:cNvSpPr/>
          <p:nvPr/>
        </p:nvSpPr>
        <p:spPr>
          <a:xfrm>
            <a:off x="810383" y="3942081"/>
            <a:ext cx="5675148" cy="624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228600" indent="-228600">
              <a:buSzPct val="100000"/>
              <a:buChar char="•"/>
            </a:pPr>
            <a:r>
              <a:t>realtime stereo vision demo,the depth image demo</a:t>
            </a:r>
          </a:p>
          <a:p>
            <a:pPr lvl="2" indent="457200">
              <a:defRPr>
                <a:solidFill>
                  <a:srgbClr val="FFFFFF"/>
                </a:solidFill>
              </a:defRPr>
            </a:pPr>
            <a:r>
              <a:rPr u="sng">
                <a:solidFill>
                  <a:srgbClr val="0000FF"/>
                </a:solidFill>
                <a:uFill>
                  <a:solidFill>
                    <a:srgbClr val="0000FF"/>
                  </a:solidFill>
                </a:uFill>
                <a:hlinkClick r:id="rId3" invalidUrl="" action="" tgtFrame="" tooltip="" history="1" highlightClick="0" endSnd="0"/>
              </a:rPr>
              <a:t>https://youtu.be/se1tIy5UWpE</a:t>
            </a:r>
          </a:p>
        </p:txBody>
      </p:sp>
      <p:sp>
        <p:nvSpPr>
          <p:cNvPr id="241" name="Shape 241"/>
          <p:cNvSpPr/>
          <p:nvPr/>
        </p:nvSpPr>
        <p:spPr>
          <a:xfrm>
            <a:off x="746883" y="1821181"/>
            <a:ext cx="7087378" cy="8915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228600" indent="-228600">
              <a:buSzPct val="100000"/>
              <a:buChar char="•"/>
            </a:pPr>
            <a:r>
              <a:t>3D sensor for human pose recognition,for applications like kinect</a:t>
            </a:r>
          </a:p>
          <a:p>
            <a:pPr/>
            <a:r>
              <a:t>    game,menu remote control with bare hand gestures  </a:t>
            </a:r>
          </a:p>
          <a:p>
            <a:pPr lvl="2" indent="457200">
              <a:defRPr>
                <a:solidFill>
                  <a:srgbClr val="FFFFFF"/>
                </a:solidFill>
              </a:defRPr>
            </a:pPr>
            <a:r>
              <a:rPr u="sng">
                <a:solidFill>
                  <a:srgbClr val="0000FF"/>
                </a:solidFill>
                <a:uFill>
                  <a:solidFill>
                    <a:srgbClr val="0000FF"/>
                  </a:solidFill>
                </a:uFill>
                <a:hlinkClick r:id="rId4" invalidUrl="" action="" tgtFrame="" tooltip="" history="1" highlightClick="0" endSnd="0"/>
              </a:rPr>
              <a:t>https://youtu.be/vFztyy0xzRw</a:t>
            </a:r>
          </a:p>
        </p:txBody>
      </p:sp>
      <p:pic>
        <p:nvPicPr>
          <p:cNvPr id="242" name="pasted-image.tiff"/>
          <p:cNvPicPr>
            <a:picLocks noChangeAspect="1"/>
          </p:cNvPicPr>
          <p:nvPr/>
        </p:nvPicPr>
        <p:blipFill>
          <a:blip r:embed="rId5">
            <a:extLst/>
          </a:blip>
          <a:stretch>
            <a:fillRect/>
          </a:stretch>
        </p:blipFill>
        <p:spPr>
          <a:xfrm>
            <a:off x="7841166" y="1429545"/>
            <a:ext cx="3735552" cy="2107459"/>
          </a:xfrm>
          <a:prstGeom prst="rect">
            <a:avLst/>
          </a:prstGeom>
          <a:ln w="12700">
            <a:miter lim="400000"/>
          </a:ln>
        </p:spPr>
      </p:pic>
      <p:pic>
        <p:nvPicPr>
          <p:cNvPr id="243" name="pasted-image.tiff"/>
          <p:cNvPicPr>
            <a:picLocks noChangeAspect="1"/>
          </p:cNvPicPr>
          <p:nvPr/>
        </p:nvPicPr>
        <p:blipFill>
          <a:blip r:embed="rId6">
            <a:extLst/>
          </a:blip>
          <a:stretch>
            <a:fillRect/>
          </a:stretch>
        </p:blipFill>
        <p:spPr>
          <a:xfrm>
            <a:off x="7839828" y="4020550"/>
            <a:ext cx="3738227" cy="2846695"/>
          </a:xfrm>
          <a:prstGeom prst="rect">
            <a:avLst/>
          </a:prstGeom>
          <a:ln w="12700">
            <a:miter lim="400000"/>
          </a:ln>
        </p:spPr>
      </p:pic>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chemeClr val="accent3">
                <a:lumOff val="19878"/>
              </a:schemeClr>
            </a:gs>
            <a:gs pos="35000">
              <a:srgbClr val="E3E3E3"/>
            </a:gs>
            <a:gs pos="100000">
              <a:schemeClr val="accent3">
                <a:lumOff val="30981"/>
              </a:schemeClr>
            </a:gs>
          </a:gsLst>
          <a:lin ang="16200000" scaled="0"/>
        </a:gradFill>
      </p:bgPr>
    </p:bg>
    <p:spTree>
      <p:nvGrpSpPr>
        <p:cNvPr id="1" name=""/>
        <p:cNvGrpSpPr/>
        <p:nvPr/>
      </p:nvGrpSpPr>
      <p:grpSpPr>
        <a:xfrm>
          <a:off x="0" y="0"/>
          <a:ext cx="0" cy="0"/>
          <a:chOff x="0" y="0"/>
          <a:chExt cx="0" cy="0"/>
        </a:xfrm>
      </p:grpSpPr>
      <p:sp>
        <p:nvSpPr>
          <p:cNvPr id="245" name="Shape 245"/>
          <p:cNvSpPr/>
          <p:nvPr>
            <p:ph type="title"/>
          </p:nvPr>
        </p:nvSpPr>
        <p:spPr>
          <a:xfrm>
            <a:off x="838200" y="662938"/>
            <a:ext cx="10515600" cy="754383"/>
          </a:xfrm>
          <a:prstGeom prst="rect">
            <a:avLst/>
          </a:prstGeom>
        </p:spPr>
        <p:txBody>
          <a:bodyPr/>
          <a:lstStyle>
            <a:lvl1pPr>
              <a:defRPr b="1" sz="2800">
                <a:latin typeface="Microsoft New Tai Lue"/>
                <a:ea typeface="Microsoft New Tai Lue"/>
                <a:cs typeface="Microsoft New Tai Lue"/>
                <a:sym typeface="Microsoft New Tai Lue"/>
              </a:defRPr>
            </a:lvl1pPr>
          </a:lstStyle>
          <a:p>
            <a:pPr/>
            <a:r>
              <a:t>Contact us</a:t>
            </a:r>
          </a:p>
        </p:txBody>
      </p:sp>
      <p:sp>
        <p:nvSpPr>
          <p:cNvPr id="246" name="Shape 246"/>
          <p:cNvSpPr/>
          <p:nvPr/>
        </p:nvSpPr>
        <p:spPr>
          <a:xfrm>
            <a:off x="838200" y="1417319"/>
            <a:ext cx="10515600" cy="1"/>
          </a:xfrm>
          <a:prstGeom prst="line">
            <a:avLst/>
          </a:prstGeom>
          <a:ln w="38100">
            <a:solidFill>
              <a:srgbClr val="00B0F0"/>
            </a:solidFill>
            <a:miter/>
          </a:ln>
        </p:spPr>
        <p:txBody>
          <a:bodyPr lIns="45718" tIns="45718" rIns="45718" bIns="45718"/>
          <a:lstStyle/>
          <a:p>
            <a:pPr/>
          </a:p>
        </p:txBody>
      </p:sp>
      <p:sp>
        <p:nvSpPr>
          <p:cNvPr id="247" name="Shape 247"/>
          <p:cNvSpPr/>
          <p:nvPr/>
        </p:nvSpPr>
        <p:spPr>
          <a:xfrm>
            <a:off x="6171156" y="-26595"/>
            <a:ext cx="5669678"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percept the world deeper with stereo vision 3D sensor</a:t>
            </a:r>
          </a:p>
        </p:txBody>
      </p:sp>
      <p:sp>
        <p:nvSpPr>
          <p:cNvPr id="248" name="Shape 248"/>
          <p:cNvSpPr/>
          <p:nvPr/>
        </p:nvSpPr>
        <p:spPr>
          <a:xfrm>
            <a:off x="4467983" y="2853084"/>
            <a:ext cx="2779027" cy="14249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a:solidFill>
                  <a:srgbClr val="FFFFFF"/>
                </a:solidFill>
              </a:defRPr>
            </a:pPr>
            <a:r>
              <a:rPr u="sng">
                <a:solidFill>
                  <a:srgbClr val="0000FF"/>
                </a:solidFill>
                <a:uFill>
                  <a:solidFill>
                    <a:srgbClr val="0000FF"/>
                  </a:solidFill>
                </a:uFill>
                <a:hlinkClick r:id="rId2" invalidUrl="" action="" tgtFrame="" tooltip="" history="1" highlightClick="0" endSnd="0"/>
              </a:rPr>
              <a:t>brianwchh@gmail.com</a:t>
            </a:r>
          </a:p>
          <a:p>
            <a:pPr>
              <a:defRPr>
                <a:solidFill>
                  <a:srgbClr val="FFFFFF"/>
                </a:solidFill>
              </a:defRPr>
            </a:pPr>
          </a:p>
          <a:p>
            <a:pPr/>
            <a:r>
              <a:t>cell: +65 92356303</a:t>
            </a:r>
          </a:p>
          <a:p>
            <a:pPr>
              <a:defRPr>
                <a:solidFill>
                  <a:srgbClr val="FFFFFF"/>
                </a:solidFill>
              </a:defRPr>
            </a:pPr>
            <a:r>
              <a:rPr u="sng">
                <a:solidFill>
                  <a:srgbClr val="0000FF"/>
                </a:solidFill>
                <a:uFill>
                  <a:solidFill>
                    <a:srgbClr val="0000FF"/>
                  </a:solidFill>
                </a:uFill>
                <a:hlinkClick r:id="rId3" invalidUrl="" action="" tgtFrame="" tooltip="" history="1" highlightClick="0" endSnd="0"/>
              </a:rPr>
              <a:t>www.3Deepercept.com</a:t>
            </a:r>
          </a:p>
          <a:p>
            <a:pPr>
              <a:defRPr>
                <a:solidFill>
                  <a:srgbClr val="FFFFFF"/>
                </a:solidFill>
              </a:defRPr>
            </a:pPr>
            <a:r>
              <a:rPr u="sng">
                <a:solidFill>
                  <a:srgbClr val="0000FF"/>
                </a:solidFill>
                <a:uFill>
                  <a:solidFill>
                    <a:srgbClr val="0000FF"/>
                  </a:solidFill>
                </a:uFill>
                <a:hlinkClick r:id="rId4" invalidUrl="" action="" tgtFrame="" tooltip="" history="1" highlightClick="0" endSnd="0"/>
              </a:rPr>
              <a:t>AngelList-company profile</a:t>
            </a:r>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chemeClr val="accent3">
                <a:lumOff val="19878"/>
              </a:schemeClr>
            </a:gs>
            <a:gs pos="35000">
              <a:srgbClr val="E3E3E3"/>
            </a:gs>
            <a:gs pos="100000">
              <a:schemeClr val="accent3">
                <a:lumOff val="30981"/>
              </a:schemeClr>
            </a:gs>
          </a:gsLst>
          <a:lin ang="16200000" scaled="0"/>
        </a:gradFill>
      </p:bgPr>
    </p:bg>
    <p:spTree>
      <p:nvGrpSpPr>
        <p:cNvPr id="1" name=""/>
        <p:cNvGrpSpPr/>
        <p:nvPr/>
      </p:nvGrpSpPr>
      <p:grpSpPr>
        <a:xfrm>
          <a:off x="0" y="0"/>
          <a:ext cx="0" cy="0"/>
          <a:chOff x="0" y="0"/>
          <a:chExt cx="0" cy="0"/>
        </a:xfrm>
      </p:grpSpPr>
      <p:sp>
        <p:nvSpPr>
          <p:cNvPr id="136" name="Shape 136"/>
          <p:cNvSpPr/>
          <p:nvPr>
            <p:ph type="title"/>
          </p:nvPr>
        </p:nvSpPr>
        <p:spPr>
          <a:xfrm>
            <a:off x="838200" y="662938"/>
            <a:ext cx="10515600" cy="754383"/>
          </a:xfrm>
          <a:prstGeom prst="rect">
            <a:avLst/>
          </a:prstGeom>
        </p:spPr>
        <p:txBody>
          <a:bodyPr/>
          <a:lstStyle>
            <a:lvl1pPr>
              <a:defRPr b="1" sz="2800">
                <a:solidFill>
                  <a:srgbClr val="0B0B0B"/>
                </a:solidFill>
                <a:latin typeface="Microsoft New Tai Lue"/>
                <a:ea typeface="Microsoft New Tai Lue"/>
                <a:cs typeface="Microsoft New Tai Lue"/>
                <a:sym typeface="Microsoft New Tai Lue"/>
              </a:defRPr>
            </a:lvl1pPr>
          </a:lstStyle>
          <a:p>
            <a:pPr/>
            <a:r>
              <a:t>Why we develop 3D sensor</a:t>
            </a:r>
          </a:p>
        </p:txBody>
      </p:sp>
      <p:sp>
        <p:nvSpPr>
          <p:cNvPr id="137" name="Shape 137"/>
          <p:cNvSpPr/>
          <p:nvPr/>
        </p:nvSpPr>
        <p:spPr>
          <a:xfrm>
            <a:off x="838200" y="1417319"/>
            <a:ext cx="10515600" cy="1"/>
          </a:xfrm>
          <a:prstGeom prst="line">
            <a:avLst/>
          </a:prstGeom>
          <a:ln w="38100">
            <a:solidFill>
              <a:srgbClr val="00B0F0"/>
            </a:solidFill>
            <a:miter/>
          </a:ln>
        </p:spPr>
        <p:txBody>
          <a:bodyPr lIns="45718" tIns="45718" rIns="45718" bIns="45718"/>
          <a:lstStyle/>
          <a:p>
            <a:pPr/>
          </a:p>
        </p:txBody>
      </p:sp>
      <p:sp>
        <p:nvSpPr>
          <p:cNvPr id="138" name="Shape 138"/>
          <p:cNvSpPr/>
          <p:nvPr/>
        </p:nvSpPr>
        <p:spPr>
          <a:xfrm>
            <a:off x="707310" y="2503095"/>
            <a:ext cx="6684814" cy="2225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28600" indent="-228600">
              <a:buSzPct val="100000"/>
              <a:buChar char="•"/>
            </a:pPr>
            <a:r>
              <a:t>Applications like 3D reconstruction,flying drone,ADAS,robots,vslam,etc. requires dense 3D (x,y,z) point cloud.</a:t>
            </a:r>
          </a:p>
          <a:p>
            <a:pPr marL="228600" indent="-228600">
              <a:buSzPct val="100000"/>
              <a:buChar char="•"/>
            </a:pPr>
            <a:r>
              <a:t>traditional single camera solution is very difficult in doing this . </a:t>
            </a:r>
          </a:p>
          <a:p>
            <a:pPr marL="228600" indent="-228600">
              <a:buSzPct val="100000"/>
              <a:buChar char="•"/>
            </a:pPr>
            <a:r>
              <a:t>3D sensor is becoming a basic module in various intelligent systems,it is just like our human eyes, knowing the precise or rough distance of a object is crucial ! </a:t>
            </a:r>
          </a:p>
        </p:txBody>
      </p:sp>
      <p:sp>
        <p:nvSpPr>
          <p:cNvPr id="139" name="Shape 139"/>
          <p:cNvSpPr/>
          <p:nvPr/>
        </p:nvSpPr>
        <p:spPr>
          <a:xfrm>
            <a:off x="6171156" y="-26595"/>
            <a:ext cx="5669678"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percept the world deeper with stereo vision 3D sensor</a:t>
            </a:r>
          </a:p>
        </p:txBody>
      </p:sp>
      <p:pic>
        <p:nvPicPr>
          <p:cNvPr id="140" name="pasted-image.png"/>
          <p:cNvPicPr>
            <a:picLocks noChangeAspect="1"/>
          </p:cNvPicPr>
          <p:nvPr/>
        </p:nvPicPr>
        <p:blipFill>
          <a:blip r:embed="rId2">
            <a:extLst/>
          </a:blip>
          <a:stretch>
            <a:fillRect/>
          </a:stretch>
        </p:blipFill>
        <p:spPr>
          <a:xfrm>
            <a:off x="7609692" y="1578577"/>
            <a:ext cx="4595514" cy="3088270"/>
          </a:xfrm>
          <a:prstGeom prst="rect">
            <a:avLst/>
          </a:prstGeom>
          <a:ln w="12700">
            <a:miter lim="400000"/>
          </a:ln>
        </p:spPr>
      </p:pic>
      <p:pic>
        <p:nvPicPr>
          <p:cNvPr id="141" name="pasted-image.png"/>
          <p:cNvPicPr>
            <a:picLocks noChangeAspect="1"/>
          </p:cNvPicPr>
          <p:nvPr/>
        </p:nvPicPr>
        <p:blipFill>
          <a:blip r:embed="rId3">
            <a:extLst/>
          </a:blip>
          <a:stretch>
            <a:fillRect/>
          </a:stretch>
        </p:blipFill>
        <p:spPr>
          <a:xfrm>
            <a:off x="7586414" y="4624720"/>
            <a:ext cx="5785350" cy="1901161"/>
          </a:xfrm>
          <a:prstGeom prst="rect">
            <a:avLst/>
          </a:prstGeom>
          <a:ln w="12700">
            <a:miter lim="400000"/>
          </a:ln>
        </p:spPr>
      </p:pic>
      <p:sp>
        <p:nvSpPr>
          <p:cNvPr id="142" name="Shape 142"/>
          <p:cNvSpPr/>
          <p:nvPr/>
        </p:nvSpPr>
        <p:spPr>
          <a:xfrm>
            <a:off x="8709783" y="4253229"/>
            <a:ext cx="2984074"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010000"/>
                </a:solidFill>
              </a:defRPr>
            </a:lvl1pPr>
          </a:lstStyle>
          <a:p>
            <a:pPr/>
            <a:r>
              <a:t>Detection with no distance</a:t>
            </a:r>
          </a:p>
        </p:txBody>
      </p:sp>
      <p:sp>
        <p:nvSpPr>
          <p:cNvPr id="143" name="Shape 143"/>
          <p:cNvSpPr/>
          <p:nvPr/>
        </p:nvSpPr>
        <p:spPr>
          <a:xfrm>
            <a:off x="8709783" y="6412229"/>
            <a:ext cx="2650885"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010000"/>
                </a:solidFill>
              </a:defRPr>
            </a:lvl1pPr>
          </a:lstStyle>
          <a:p>
            <a:pPr/>
            <a:r>
              <a:t>Detection with distance</a:t>
            </a:r>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chemeClr val="accent3">
                <a:lumOff val="19878"/>
              </a:schemeClr>
            </a:gs>
            <a:gs pos="35000">
              <a:srgbClr val="E3E3E3"/>
            </a:gs>
            <a:gs pos="100000">
              <a:schemeClr val="accent3">
                <a:lumOff val="30981"/>
              </a:schemeClr>
            </a:gs>
          </a:gsLst>
          <a:lin ang="16200000" scaled="0"/>
        </a:gradFill>
      </p:bgPr>
    </p:bg>
    <p:spTree>
      <p:nvGrpSpPr>
        <p:cNvPr id="1" name=""/>
        <p:cNvGrpSpPr/>
        <p:nvPr/>
      </p:nvGrpSpPr>
      <p:grpSpPr>
        <a:xfrm>
          <a:off x="0" y="0"/>
          <a:ext cx="0" cy="0"/>
          <a:chOff x="0" y="0"/>
          <a:chExt cx="0" cy="0"/>
        </a:xfrm>
      </p:grpSpPr>
      <p:sp>
        <p:nvSpPr>
          <p:cNvPr id="145" name="Shape 145"/>
          <p:cNvSpPr/>
          <p:nvPr>
            <p:ph type="title"/>
          </p:nvPr>
        </p:nvSpPr>
        <p:spPr>
          <a:xfrm>
            <a:off x="838200" y="662938"/>
            <a:ext cx="10515600" cy="754383"/>
          </a:xfrm>
          <a:prstGeom prst="rect">
            <a:avLst/>
          </a:prstGeom>
        </p:spPr>
        <p:txBody>
          <a:bodyPr/>
          <a:lstStyle>
            <a:lvl1pPr>
              <a:defRPr b="1" sz="2800">
                <a:latin typeface="Microsoft New Tai Lue"/>
                <a:ea typeface="Microsoft New Tai Lue"/>
                <a:cs typeface="Microsoft New Tai Lue"/>
                <a:sym typeface="Microsoft New Tai Lue"/>
              </a:defRPr>
            </a:lvl1pPr>
          </a:lstStyle>
          <a:p>
            <a:pPr/>
            <a:r>
              <a:t>Applications &amp; market</a:t>
            </a:r>
          </a:p>
        </p:txBody>
      </p:sp>
      <p:sp>
        <p:nvSpPr>
          <p:cNvPr id="146" name="Shape 146"/>
          <p:cNvSpPr/>
          <p:nvPr/>
        </p:nvSpPr>
        <p:spPr>
          <a:xfrm>
            <a:off x="838200" y="1417319"/>
            <a:ext cx="10515600" cy="1"/>
          </a:xfrm>
          <a:prstGeom prst="line">
            <a:avLst/>
          </a:prstGeom>
          <a:ln w="38100">
            <a:solidFill>
              <a:srgbClr val="00B0F0"/>
            </a:solidFill>
            <a:miter/>
          </a:ln>
        </p:spPr>
        <p:txBody>
          <a:bodyPr lIns="45718" tIns="45718" rIns="45718" bIns="45718"/>
          <a:lstStyle/>
          <a:p>
            <a:pPr/>
          </a:p>
        </p:txBody>
      </p:sp>
      <p:sp>
        <p:nvSpPr>
          <p:cNvPr id="147" name="Shape 147"/>
          <p:cNvSpPr/>
          <p:nvPr/>
        </p:nvSpPr>
        <p:spPr>
          <a:xfrm>
            <a:off x="838200" y="1960668"/>
            <a:ext cx="10515601" cy="2225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28600" indent="-228600">
              <a:buSzPct val="100000"/>
              <a:buChar char="•"/>
            </a:pPr>
            <a:r>
              <a:t>flying drone, obstacle avoidance,human following,hand gesture recognition and control, etc…</a:t>
            </a:r>
          </a:p>
          <a:p>
            <a:pPr marL="228600" indent="-228600">
              <a:buSzPct val="100000"/>
              <a:buChar char="•"/>
            </a:pPr>
            <a:r>
              <a:t>ADAS, pedestrian detection, car detection …</a:t>
            </a:r>
          </a:p>
          <a:p>
            <a:pPr marL="228600" indent="-228600">
              <a:buSzPct val="100000"/>
              <a:buChar char="•"/>
            </a:pPr>
            <a:r>
              <a:t>robot,navigation and collision avoidance, hunan following, etc…    </a:t>
            </a:r>
          </a:p>
          <a:p>
            <a:pPr marL="228600" indent="-228600">
              <a:buSzPct val="100000"/>
              <a:buChar char="•"/>
            </a:pPr>
            <a:r>
              <a:t>industrial robot-arm. locate the objects by vision.</a:t>
            </a:r>
          </a:p>
          <a:p>
            <a:pPr marL="228600" indent="-228600">
              <a:buSzPct val="100000"/>
              <a:buChar char="•"/>
            </a:pPr>
            <a:r>
              <a:t>human-machine interaction. for instance, Kinect alike game,hand pose controlled GUI,etc.. </a:t>
            </a:r>
          </a:p>
          <a:p>
            <a:pPr marL="228600" indent="-228600">
              <a:buSzPct val="100000"/>
              <a:buChar char="•"/>
            </a:pPr>
            <a:r>
              <a:t>many many other applications where depth or 3D point cloud are required. </a:t>
            </a:r>
          </a:p>
          <a:p>
            <a:pPr marL="228600" indent="-228600">
              <a:buSzPct val="100000"/>
              <a:buChar char="•"/>
            </a:pPr>
            <a:r>
              <a:t>the market is huge,due to the fact that more and more intelligent system needs depth info and dense point cloud. </a:t>
            </a:r>
          </a:p>
        </p:txBody>
      </p:sp>
      <p:sp>
        <p:nvSpPr>
          <p:cNvPr id="148" name="Shape 148"/>
          <p:cNvSpPr/>
          <p:nvPr/>
        </p:nvSpPr>
        <p:spPr>
          <a:xfrm>
            <a:off x="6171156" y="-26595"/>
            <a:ext cx="5669678"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percept the world deeper with stereo vision 3D sensor</a:t>
            </a:r>
          </a:p>
        </p:txBody>
      </p:sp>
      <p:pic>
        <p:nvPicPr>
          <p:cNvPr id="149" name="pasted-image.png"/>
          <p:cNvPicPr>
            <a:picLocks noChangeAspect="1"/>
          </p:cNvPicPr>
          <p:nvPr/>
        </p:nvPicPr>
        <p:blipFill>
          <a:blip r:embed="rId2">
            <a:extLst/>
          </a:blip>
          <a:stretch>
            <a:fillRect/>
          </a:stretch>
        </p:blipFill>
        <p:spPr>
          <a:xfrm>
            <a:off x="850900" y="4405205"/>
            <a:ext cx="1077483" cy="636695"/>
          </a:xfrm>
          <a:prstGeom prst="rect">
            <a:avLst/>
          </a:prstGeom>
          <a:ln w="12700">
            <a:miter lim="400000"/>
          </a:ln>
          <a:effectLst>
            <a:reflection blurRad="0" stA="50000" stPos="0" endA="0" endPos="40000" dist="0" dir="5400000" fadeDir="5400000" sx="100000" sy="-100000" kx="0" ky="0" algn="bl" rotWithShape="0"/>
          </a:effectLst>
        </p:spPr>
      </p:pic>
      <p:pic>
        <p:nvPicPr>
          <p:cNvPr id="150" name="pasted-image.png"/>
          <p:cNvPicPr>
            <a:picLocks noChangeAspect="1"/>
          </p:cNvPicPr>
          <p:nvPr/>
        </p:nvPicPr>
        <p:blipFill>
          <a:blip r:embed="rId3">
            <a:extLst/>
          </a:blip>
          <a:stretch>
            <a:fillRect/>
          </a:stretch>
        </p:blipFill>
        <p:spPr>
          <a:xfrm>
            <a:off x="1981200" y="4408736"/>
            <a:ext cx="1755991" cy="858234"/>
          </a:xfrm>
          <a:prstGeom prst="rect">
            <a:avLst/>
          </a:prstGeom>
          <a:ln w="12700">
            <a:miter lim="400000"/>
          </a:ln>
          <a:effectLst>
            <a:reflection blurRad="0" stA="50000" stPos="0" endA="0" endPos="40000" dist="0" dir="5400000" fadeDir="5400000" sx="100000" sy="-100000" kx="0" ky="0" algn="bl" rotWithShape="0"/>
          </a:effectLst>
        </p:spPr>
      </p:pic>
      <p:pic>
        <p:nvPicPr>
          <p:cNvPr id="151" name="pasted-image.png"/>
          <p:cNvPicPr>
            <a:picLocks noChangeAspect="1"/>
          </p:cNvPicPr>
          <p:nvPr/>
        </p:nvPicPr>
        <p:blipFill>
          <a:blip r:embed="rId4">
            <a:extLst/>
          </a:blip>
          <a:stretch>
            <a:fillRect/>
          </a:stretch>
        </p:blipFill>
        <p:spPr>
          <a:xfrm>
            <a:off x="4566319" y="4408736"/>
            <a:ext cx="853302" cy="858234"/>
          </a:xfrm>
          <a:prstGeom prst="rect">
            <a:avLst/>
          </a:prstGeom>
          <a:ln w="12700">
            <a:miter lim="400000"/>
          </a:ln>
          <a:effectLst>
            <a:reflection blurRad="0" stA="50000" stPos="0" endA="0" endPos="40000" dist="0" dir="5400000" fadeDir="5400000" sx="100000" sy="-100000" kx="0" ky="0" algn="bl" rotWithShape="0"/>
          </a:effectLst>
        </p:spPr>
      </p:pic>
      <p:pic>
        <p:nvPicPr>
          <p:cNvPr id="152" name="pasted-image.png"/>
          <p:cNvPicPr>
            <a:picLocks noChangeAspect="1"/>
          </p:cNvPicPr>
          <p:nvPr/>
        </p:nvPicPr>
        <p:blipFill>
          <a:blip r:embed="rId5">
            <a:extLst/>
          </a:blip>
          <a:stretch>
            <a:fillRect/>
          </a:stretch>
        </p:blipFill>
        <p:spPr>
          <a:xfrm>
            <a:off x="3790008" y="4405206"/>
            <a:ext cx="652923" cy="1119295"/>
          </a:xfrm>
          <a:prstGeom prst="rect">
            <a:avLst/>
          </a:prstGeom>
          <a:ln w="12700">
            <a:miter lim="400000"/>
          </a:ln>
          <a:effectLst>
            <a:reflection blurRad="0" stA="50000" stPos="0" endA="0" endPos="40000" dist="0" dir="5400000" fadeDir="5400000" sx="100000" sy="-100000" kx="0" ky="0" algn="bl" rotWithShape="0"/>
          </a:effectLst>
        </p:spPr>
      </p:pic>
      <p:pic>
        <p:nvPicPr>
          <p:cNvPr id="153" name="pasted-image.png"/>
          <p:cNvPicPr>
            <a:picLocks noChangeAspect="1"/>
          </p:cNvPicPr>
          <p:nvPr/>
        </p:nvPicPr>
        <p:blipFill>
          <a:blip r:embed="rId6">
            <a:extLst/>
          </a:blip>
          <a:stretch>
            <a:fillRect/>
          </a:stretch>
        </p:blipFill>
        <p:spPr>
          <a:xfrm>
            <a:off x="5543010" y="4408736"/>
            <a:ext cx="1512380" cy="1119295"/>
          </a:xfrm>
          <a:prstGeom prst="rect">
            <a:avLst/>
          </a:prstGeom>
          <a:ln w="12700">
            <a:miter lim="400000"/>
          </a:ln>
          <a:effectLst>
            <a:reflection blurRad="0" stA="50000" stPos="0" endA="0" endPos="40000" dist="0" dir="5400000" fadeDir="5400000" sx="100000" sy="-100000" kx="0" ky="0" algn="bl" rotWithShape="0"/>
          </a:effectLst>
        </p:spPr>
      </p:pic>
      <p:sp>
        <p:nvSpPr>
          <p:cNvPr id="154" name="Shape 154"/>
          <p:cNvSpPr/>
          <p:nvPr/>
        </p:nvSpPr>
        <p:spPr>
          <a:xfrm>
            <a:off x="988183" y="5053331"/>
            <a:ext cx="692606"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drone</a:t>
            </a:r>
          </a:p>
        </p:txBody>
      </p:sp>
      <p:sp>
        <p:nvSpPr>
          <p:cNvPr id="155" name="Shape 155"/>
          <p:cNvSpPr/>
          <p:nvPr/>
        </p:nvSpPr>
        <p:spPr>
          <a:xfrm>
            <a:off x="2423419" y="5363060"/>
            <a:ext cx="623959"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ADAS</a:t>
            </a:r>
          </a:p>
        </p:txBody>
      </p:sp>
      <p:sp>
        <p:nvSpPr>
          <p:cNvPr id="156" name="Shape 156"/>
          <p:cNvSpPr/>
          <p:nvPr/>
        </p:nvSpPr>
        <p:spPr>
          <a:xfrm>
            <a:off x="3804490" y="5633372"/>
            <a:ext cx="656329"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robot</a:t>
            </a:r>
          </a:p>
        </p:txBody>
      </p:sp>
      <p:sp>
        <p:nvSpPr>
          <p:cNvPr id="157" name="Shape 157"/>
          <p:cNvSpPr/>
          <p:nvPr/>
        </p:nvSpPr>
        <p:spPr>
          <a:xfrm>
            <a:off x="4352910" y="5363060"/>
            <a:ext cx="1138978"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robot-arm</a:t>
            </a:r>
          </a:p>
        </p:txBody>
      </p:sp>
      <p:sp>
        <p:nvSpPr>
          <p:cNvPr id="158" name="Shape 158"/>
          <p:cNvSpPr/>
          <p:nvPr/>
        </p:nvSpPr>
        <p:spPr>
          <a:xfrm>
            <a:off x="5412211" y="5633372"/>
            <a:ext cx="2106621" cy="624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r>
              <a:t>body-pose-sensing </a:t>
            </a:r>
          </a:p>
          <a:p>
            <a:pPr algn="ctr"/>
            <a:r>
              <a:t>game</a:t>
            </a:r>
          </a:p>
        </p:txBody>
      </p:sp>
      <p:pic>
        <p:nvPicPr>
          <p:cNvPr id="159" name="pasted-image.png"/>
          <p:cNvPicPr>
            <a:picLocks noChangeAspect="1"/>
          </p:cNvPicPr>
          <p:nvPr/>
        </p:nvPicPr>
        <p:blipFill>
          <a:blip r:embed="rId7">
            <a:extLst/>
          </a:blip>
          <a:stretch>
            <a:fillRect/>
          </a:stretch>
        </p:blipFill>
        <p:spPr>
          <a:xfrm>
            <a:off x="7108207" y="4341407"/>
            <a:ext cx="2259821" cy="913544"/>
          </a:xfrm>
          <a:prstGeom prst="rect">
            <a:avLst/>
          </a:prstGeom>
          <a:ln w="12700">
            <a:miter lim="400000"/>
          </a:ln>
          <a:effectLst>
            <a:reflection blurRad="0" stA="50000" stPos="0" endA="0" endPos="40000" dist="0" dir="5400000" fadeDir="5400000" sx="100000" sy="-100000" kx="0" ky="0" algn="bl" rotWithShape="0"/>
          </a:effectLst>
        </p:spPr>
      </p:pic>
      <p:sp>
        <p:nvSpPr>
          <p:cNvPr id="160" name="Shape 160"/>
          <p:cNvSpPr/>
          <p:nvPr/>
        </p:nvSpPr>
        <p:spPr>
          <a:xfrm>
            <a:off x="7141861" y="5229710"/>
            <a:ext cx="2039314"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lstStyle>
          <a:p>
            <a:pPr/>
            <a:r>
              <a:t>hand pose tracking</a:t>
            </a:r>
          </a:p>
        </p:txBody>
      </p:sp>
      <p:pic>
        <p:nvPicPr>
          <p:cNvPr id="161" name="pasted-image.png"/>
          <p:cNvPicPr>
            <a:picLocks noChangeAspect="1"/>
          </p:cNvPicPr>
          <p:nvPr/>
        </p:nvPicPr>
        <p:blipFill>
          <a:blip r:embed="rId8">
            <a:extLst/>
          </a:blip>
          <a:stretch>
            <a:fillRect/>
          </a:stretch>
        </p:blipFill>
        <p:spPr>
          <a:xfrm>
            <a:off x="9419149" y="4278205"/>
            <a:ext cx="1413846" cy="1119295"/>
          </a:xfrm>
          <a:prstGeom prst="rect">
            <a:avLst/>
          </a:prstGeom>
          <a:ln w="12700">
            <a:miter lim="400000"/>
          </a:ln>
          <a:effectLst>
            <a:reflection blurRad="0" stA="50000" stPos="0" endA="0" endPos="40000" dist="0" dir="5400000" fadeDir="5400000" sx="100000" sy="-100000" kx="0" ky="0" algn="bl" rotWithShape="0"/>
          </a:effectLst>
        </p:spPr>
      </p:pic>
      <p:sp>
        <p:nvSpPr>
          <p:cNvPr id="162" name="Shape 162"/>
          <p:cNvSpPr/>
          <p:nvPr/>
        </p:nvSpPr>
        <p:spPr>
          <a:xfrm>
            <a:off x="9267646" y="5382109"/>
            <a:ext cx="1788948" cy="624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r>
              <a:t>hand controlled</a:t>
            </a:r>
          </a:p>
          <a:p>
            <a:pPr algn="ctr"/>
            <a:r>
              <a:t>VR menu</a:t>
            </a: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chemeClr val="accent3">
                <a:lumOff val="19878"/>
              </a:schemeClr>
            </a:gs>
            <a:gs pos="35000">
              <a:srgbClr val="E3E3E3"/>
            </a:gs>
            <a:gs pos="100000">
              <a:schemeClr val="accent3">
                <a:lumOff val="30981"/>
              </a:schemeClr>
            </a:gs>
          </a:gsLst>
          <a:lin ang="16200000" scaled="0"/>
        </a:gradFill>
      </p:bgPr>
    </p:bg>
    <p:spTree>
      <p:nvGrpSpPr>
        <p:cNvPr id="1" name=""/>
        <p:cNvGrpSpPr/>
        <p:nvPr/>
      </p:nvGrpSpPr>
      <p:grpSpPr>
        <a:xfrm>
          <a:off x="0" y="0"/>
          <a:ext cx="0" cy="0"/>
          <a:chOff x="0" y="0"/>
          <a:chExt cx="0" cy="0"/>
        </a:xfrm>
      </p:grpSpPr>
      <p:sp>
        <p:nvSpPr>
          <p:cNvPr id="164" name="Shape 164"/>
          <p:cNvSpPr/>
          <p:nvPr>
            <p:ph type="title"/>
          </p:nvPr>
        </p:nvSpPr>
        <p:spPr>
          <a:xfrm>
            <a:off x="838200" y="662938"/>
            <a:ext cx="10515600" cy="754383"/>
          </a:xfrm>
          <a:prstGeom prst="rect">
            <a:avLst/>
          </a:prstGeom>
        </p:spPr>
        <p:txBody>
          <a:bodyPr/>
          <a:lstStyle>
            <a:lvl1pPr>
              <a:defRPr b="1" sz="2800">
                <a:latin typeface="Microsoft New Tai Lue"/>
                <a:ea typeface="Microsoft New Tai Lue"/>
                <a:cs typeface="Microsoft New Tai Lue"/>
                <a:sym typeface="Microsoft New Tai Lue"/>
              </a:defRPr>
            </a:lvl1pPr>
          </a:lstStyle>
          <a:p>
            <a:pPr/>
            <a:r>
              <a:t>Prototype evolution,still improving</a:t>
            </a:r>
          </a:p>
        </p:txBody>
      </p:sp>
      <p:sp>
        <p:nvSpPr>
          <p:cNvPr id="165" name="Shape 165"/>
          <p:cNvSpPr/>
          <p:nvPr/>
        </p:nvSpPr>
        <p:spPr>
          <a:xfrm>
            <a:off x="838200" y="1417319"/>
            <a:ext cx="10515600" cy="1"/>
          </a:xfrm>
          <a:prstGeom prst="line">
            <a:avLst/>
          </a:prstGeom>
          <a:ln w="38100">
            <a:solidFill>
              <a:srgbClr val="00B0F0"/>
            </a:solidFill>
            <a:miter/>
          </a:ln>
        </p:spPr>
        <p:txBody>
          <a:bodyPr lIns="45718" tIns="45718" rIns="45718" bIns="45718"/>
          <a:lstStyle/>
          <a:p>
            <a:pPr/>
          </a:p>
        </p:txBody>
      </p:sp>
      <p:sp>
        <p:nvSpPr>
          <p:cNvPr id="166" name="Shape 166"/>
          <p:cNvSpPr/>
          <p:nvPr/>
        </p:nvSpPr>
        <p:spPr>
          <a:xfrm>
            <a:off x="6171156" y="-26595"/>
            <a:ext cx="5669678"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percept the world deeper with stereo vision 3D sensor</a:t>
            </a:r>
          </a:p>
        </p:txBody>
      </p:sp>
      <p:pic>
        <p:nvPicPr>
          <p:cNvPr id="167" name="20160828_105947.jpg"/>
          <p:cNvPicPr>
            <a:picLocks noChangeAspect="1"/>
          </p:cNvPicPr>
          <p:nvPr/>
        </p:nvPicPr>
        <p:blipFill>
          <a:blip r:embed="rId2">
            <a:extLst/>
          </a:blip>
          <a:stretch>
            <a:fillRect/>
          </a:stretch>
        </p:blipFill>
        <p:spPr>
          <a:xfrm>
            <a:off x="3820230" y="1489035"/>
            <a:ext cx="3746095" cy="2107179"/>
          </a:xfrm>
          <a:prstGeom prst="rect">
            <a:avLst/>
          </a:prstGeom>
          <a:ln w="12700">
            <a:miter lim="400000"/>
          </a:ln>
        </p:spPr>
      </p:pic>
      <p:pic>
        <p:nvPicPr>
          <p:cNvPr id="168" name="Screen Shot 2018-04-12 at 10.06.11 AM.png"/>
          <p:cNvPicPr>
            <a:picLocks noChangeAspect="1"/>
          </p:cNvPicPr>
          <p:nvPr/>
        </p:nvPicPr>
        <p:blipFill>
          <a:blip r:embed="rId3">
            <a:extLst/>
          </a:blip>
          <a:stretch>
            <a:fillRect/>
          </a:stretch>
        </p:blipFill>
        <p:spPr>
          <a:xfrm>
            <a:off x="7581900" y="1591036"/>
            <a:ext cx="3261599" cy="1884128"/>
          </a:xfrm>
          <a:prstGeom prst="rect">
            <a:avLst/>
          </a:prstGeom>
          <a:ln w="12700">
            <a:miter lim="400000"/>
          </a:ln>
        </p:spPr>
      </p:pic>
      <p:sp>
        <p:nvSpPr>
          <p:cNvPr id="169" name="Shape 169"/>
          <p:cNvSpPr/>
          <p:nvPr/>
        </p:nvSpPr>
        <p:spPr>
          <a:xfrm>
            <a:off x="968588" y="2328630"/>
            <a:ext cx="2695249"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228600" indent="-228600">
              <a:buSzPct val="100000"/>
              <a:buBlip>
                <a:blip r:embed="rId4"/>
              </a:buBlip>
            </a:lvl1pPr>
          </a:lstStyle>
          <a:p>
            <a:pPr/>
            <a:r>
              <a:t>   Version 1.0 on GPU </a:t>
            </a:r>
          </a:p>
        </p:txBody>
      </p:sp>
      <p:sp>
        <p:nvSpPr>
          <p:cNvPr id="170" name="Shape 170"/>
          <p:cNvSpPr/>
          <p:nvPr/>
        </p:nvSpPr>
        <p:spPr>
          <a:xfrm>
            <a:off x="930488" y="4554884"/>
            <a:ext cx="3075604" cy="6756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228600" indent="-228600">
              <a:buSzPct val="100000"/>
              <a:buBlip>
                <a:blip r:embed="rId4"/>
              </a:buBlip>
            </a:lvl1pPr>
          </a:lstStyle>
          <a:p>
            <a:pPr/>
            <a:r>
              <a:t>   version 2.0 on FPGA，higher frame rate</a:t>
            </a:r>
          </a:p>
        </p:txBody>
      </p:sp>
      <p:pic>
        <p:nvPicPr>
          <p:cNvPr id="171" name="Screen Shot 2017-11-22 at 10.09.03 AM.png"/>
          <p:cNvPicPr>
            <a:picLocks noChangeAspect="1"/>
          </p:cNvPicPr>
          <p:nvPr/>
        </p:nvPicPr>
        <p:blipFill>
          <a:blip r:embed="rId5">
            <a:extLst/>
          </a:blip>
          <a:stretch>
            <a:fillRect/>
          </a:stretch>
        </p:blipFill>
        <p:spPr>
          <a:xfrm>
            <a:off x="4149167" y="3629829"/>
            <a:ext cx="5545993" cy="3089379"/>
          </a:xfrm>
          <a:prstGeom prst="rect">
            <a:avLst/>
          </a:prstGeom>
          <a:ln w="12700">
            <a:miter lim="400000"/>
          </a:ln>
        </p:spPr>
      </p:pic>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chemeClr val="accent3">
                <a:lumOff val="19878"/>
              </a:schemeClr>
            </a:gs>
            <a:gs pos="35000">
              <a:srgbClr val="E3E3E3"/>
            </a:gs>
            <a:gs pos="100000">
              <a:schemeClr val="accent3">
                <a:lumOff val="30981"/>
              </a:schemeClr>
            </a:gs>
          </a:gsLst>
          <a:lin ang="16200000" scaled="0"/>
        </a:gradFill>
      </p:bgPr>
    </p:bg>
    <p:spTree>
      <p:nvGrpSpPr>
        <p:cNvPr id="1" name=""/>
        <p:cNvGrpSpPr/>
        <p:nvPr/>
      </p:nvGrpSpPr>
      <p:grpSpPr>
        <a:xfrm>
          <a:off x="0" y="0"/>
          <a:ext cx="0" cy="0"/>
          <a:chOff x="0" y="0"/>
          <a:chExt cx="0" cy="0"/>
        </a:xfrm>
      </p:grpSpPr>
      <p:sp>
        <p:nvSpPr>
          <p:cNvPr id="173" name="Shape 173"/>
          <p:cNvSpPr/>
          <p:nvPr>
            <p:ph type="title"/>
          </p:nvPr>
        </p:nvSpPr>
        <p:spPr>
          <a:xfrm>
            <a:off x="838200" y="662938"/>
            <a:ext cx="10515600" cy="754383"/>
          </a:xfrm>
          <a:prstGeom prst="rect">
            <a:avLst/>
          </a:prstGeom>
        </p:spPr>
        <p:txBody>
          <a:bodyPr/>
          <a:lstStyle>
            <a:lvl1pPr>
              <a:defRPr b="1" sz="2800">
                <a:latin typeface="Microsoft New Tai Lue"/>
                <a:ea typeface="Microsoft New Tai Lue"/>
                <a:cs typeface="Microsoft New Tai Lue"/>
                <a:sym typeface="Microsoft New Tai Lue"/>
              </a:defRPr>
            </a:lvl1pPr>
          </a:lstStyle>
          <a:p>
            <a:pPr/>
            <a:r>
              <a:t>Types of 3D sensor, pros &amp; cons</a:t>
            </a:r>
          </a:p>
        </p:txBody>
      </p:sp>
      <p:sp>
        <p:nvSpPr>
          <p:cNvPr id="174" name="Shape 174"/>
          <p:cNvSpPr/>
          <p:nvPr/>
        </p:nvSpPr>
        <p:spPr>
          <a:xfrm>
            <a:off x="838200" y="1417319"/>
            <a:ext cx="10515600" cy="1"/>
          </a:xfrm>
          <a:prstGeom prst="line">
            <a:avLst/>
          </a:prstGeom>
          <a:ln w="38100">
            <a:solidFill>
              <a:srgbClr val="00B0F0"/>
            </a:solidFill>
            <a:miter/>
          </a:ln>
        </p:spPr>
        <p:txBody>
          <a:bodyPr lIns="45718" tIns="45718" rIns="45718" bIns="45718"/>
          <a:lstStyle/>
          <a:p>
            <a:pPr/>
          </a:p>
        </p:txBody>
      </p:sp>
      <p:graphicFrame>
        <p:nvGraphicFramePr>
          <p:cNvPr id="175" name="Table 175"/>
          <p:cNvGraphicFramePr/>
          <p:nvPr/>
        </p:nvGraphicFramePr>
        <p:xfrm>
          <a:off x="1009509" y="1999462"/>
          <a:ext cx="10359869" cy="2727673"/>
        </p:xfrm>
        <a:graphic xmlns:a="http://schemas.openxmlformats.org/drawingml/2006/main">
          <a:graphicData uri="http://schemas.openxmlformats.org/drawingml/2006/table">
            <a:tbl>
              <a:tblPr firstCol="1" firstRow="1" lastCol="0" lastRow="0" bandCol="0" bandRow="1" rtl="0">
                <a:tableStyleId>{C7B018BB-80A7-4F77-B60F-C8B233D01FF8}</a:tableStyleId>
              </a:tblPr>
              <a:tblGrid>
                <a:gridCol w="4176144"/>
                <a:gridCol w="2079126"/>
                <a:gridCol w="2312952"/>
                <a:gridCol w="1778946"/>
              </a:tblGrid>
              <a:tr h="536965">
                <a:tc>
                  <a:txBody>
                    <a:bodyPr/>
                    <a:lstStyle/>
                    <a:p>
                      <a:pPr indent="457200" algn="ctr"/>
                    </a:p>
                  </a:txBody>
                  <a:tcPr marL="0" marR="0" marT="0" marB="0" anchor="t" anchorCtr="0" horzOverflow="overflow">
                    <a:lnB w="12700">
                      <a:solidFill>
                        <a:srgbClr val="44546A"/>
                      </a:solidFill>
                    </a:lnB>
                  </a:tcPr>
                </a:tc>
                <a:tc>
                  <a:txBody>
                    <a:bodyPr/>
                    <a:lstStyle/>
                    <a:p>
                      <a:pPr indent="457200">
                        <a:defRPr b="0" sz="1800">
                          <a:solidFill>
                            <a:srgbClr val="000000"/>
                          </a:solidFill>
                        </a:defRPr>
                      </a:pPr>
                      <a:r>
                        <a:rPr b="1" sz="1400"/>
                        <a:t>stereo  vision 3D sensor</a:t>
                      </a:r>
                    </a:p>
                  </a:txBody>
                  <a:tcPr marL="0" marR="0" marT="0" marB="0" anchor="t" anchorCtr="0" horzOverflow="overflow">
                    <a:lnT w="12700">
                      <a:solidFill>
                        <a:srgbClr val="000000"/>
                      </a:solidFill>
                      <a:miter lim="400000"/>
                    </a:lnT>
                  </a:tcPr>
                </a:tc>
                <a:tc>
                  <a:txBody>
                    <a:bodyPr/>
                    <a:lstStyle/>
                    <a:p>
                      <a:pPr indent="457200">
                        <a:defRPr b="0" sz="1800">
                          <a:solidFill>
                            <a:srgbClr val="000000"/>
                          </a:solidFill>
                        </a:defRPr>
                      </a:pPr>
                      <a:r>
                        <a:rPr b="1" sz="1200"/>
                        <a:t>structure light 3D sensor</a:t>
                      </a:r>
                    </a:p>
                  </a:txBody>
                  <a:tcPr marL="0" marR="0" marT="0" marB="0" anchor="t" anchorCtr="0" horzOverflow="overflow">
                    <a:lnT w="12700">
                      <a:solidFill>
                        <a:srgbClr val="000000"/>
                      </a:solidFill>
                      <a:miter lim="400000"/>
                    </a:lnT>
                  </a:tcPr>
                </a:tc>
                <a:tc>
                  <a:txBody>
                    <a:bodyPr/>
                    <a:lstStyle/>
                    <a:p>
                      <a:pPr indent="457200">
                        <a:defRPr b="0" sz="1800">
                          <a:solidFill>
                            <a:srgbClr val="000000"/>
                          </a:solidFill>
                        </a:defRPr>
                      </a:pPr>
                      <a:r>
                        <a:rPr b="1" sz="1200"/>
                        <a:t>TOF(time of flight) 3D sensor</a:t>
                      </a:r>
                    </a:p>
                  </a:txBody>
                  <a:tcPr marL="0" marR="0" marT="0" marB="0" anchor="t" anchorCtr="0" horzOverflow="overflow">
                    <a:lnR w="12700">
                      <a:solidFill>
                        <a:srgbClr val="000000"/>
                      </a:solidFill>
                      <a:miter lim="400000"/>
                    </a:lnR>
                    <a:lnT w="12700">
                      <a:solidFill>
                        <a:srgbClr val="000000"/>
                      </a:solidFill>
                      <a:miter lim="400000"/>
                    </a:lnT>
                  </a:tcPr>
                </a:tc>
              </a:tr>
              <a:tr h="381000">
                <a:tc>
                  <a:txBody>
                    <a:bodyPr/>
                    <a:lstStyle/>
                    <a:p>
                      <a:pPr indent="457200" algn="l">
                        <a:defRPr b="0" sz="1800">
                          <a:solidFill>
                            <a:srgbClr val="000000"/>
                          </a:solidFill>
                        </a:defRPr>
                      </a:pPr>
                      <a:r>
                        <a:rPr b="1" sz="1200"/>
                        <a:t>in door </a:t>
                      </a:r>
                    </a:p>
                  </a:txBody>
                  <a:tcPr marL="0" marR="0" marT="0" marB="0" anchor="t" anchorCtr="0" horzOverflow="overflow">
                    <a:lnL w="12700">
                      <a:solidFill>
                        <a:srgbClr val="000000"/>
                      </a:solidFill>
                      <a:miter lim="400000"/>
                    </a:lnL>
                    <a:lnT w="12700">
                      <a:solidFill>
                        <a:srgbClr val="44546A"/>
                      </a:solidFill>
                    </a:lnT>
                  </a:tcPr>
                </a:tc>
                <a:tc>
                  <a:txBody>
                    <a:bodyPr/>
                    <a:lstStyle/>
                    <a:p>
                      <a:pPr indent="457200" algn="l">
                        <a:defRPr sz="1800"/>
                      </a:pPr>
                      <a:r>
                        <a:rPr sz="1200"/>
                        <a:t>yes (structure light stereo vision 3D sensor)</a:t>
                      </a:r>
                    </a:p>
                  </a:txBody>
                  <a:tcPr marL="0" marR="0" marT="0" marB="0" anchor="t" anchorCtr="0" horzOverflow="overflow"/>
                </a:tc>
                <a:tc>
                  <a:txBody>
                    <a:bodyPr/>
                    <a:lstStyle/>
                    <a:p>
                      <a:pPr indent="457200" algn="l">
                        <a:defRPr sz="1800"/>
                      </a:pPr>
                      <a:r>
                        <a:rPr sz="1200"/>
                        <a:t>yes</a:t>
                      </a:r>
                    </a:p>
                  </a:txBody>
                  <a:tcPr marL="0" marR="0" marT="0" marB="0" anchor="t" anchorCtr="0" horzOverflow="overflow"/>
                </a:tc>
                <a:tc>
                  <a:txBody>
                    <a:bodyPr/>
                    <a:lstStyle/>
                    <a:p>
                      <a:pPr indent="457200" algn="l">
                        <a:defRPr sz="1800"/>
                      </a:pPr>
                      <a:r>
                        <a:rPr sz="1200"/>
                        <a:t>yes</a:t>
                      </a:r>
                    </a:p>
                  </a:txBody>
                  <a:tcPr marL="0" marR="0" marT="0" marB="0" anchor="t" anchorCtr="0" horzOverflow="overflow">
                    <a:lnR w="12700">
                      <a:solidFill>
                        <a:srgbClr val="000000"/>
                      </a:solidFill>
                      <a:miter lim="400000"/>
                    </a:lnR>
                  </a:tcPr>
                </a:tc>
              </a:tr>
              <a:tr h="387782">
                <a:tc>
                  <a:txBody>
                    <a:bodyPr/>
                    <a:lstStyle/>
                    <a:p>
                      <a:pPr indent="457200" algn="l">
                        <a:defRPr b="0" sz="1800">
                          <a:solidFill>
                            <a:srgbClr val="000000"/>
                          </a:solidFill>
                        </a:defRPr>
                      </a:pPr>
                      <a:r>
                        <a:rPr b="1" sz="1200"/>
                        <a:t>out door under sun light </a:t>
                      </a:r>
                    </a:p>
                  </a:txBody>
                  <a:tcPr marL="0" marR="0" marT="0" marB="0" anchor="t" anchorCtr="0" horzOverflow="overflow">
                    <a:lnL w="12700">
                      <a:solidFill>
                        <a:srgbClr val="000000"/>
                      </a:solidFill>
                      <a:miter lim="400000"/>
                    </a:lnL>
                  </a:tcPr>
                </a:tc>
                <a:tc>
                  <a:txBody>
                    <a:bodyPr/>
                    <a:lstStyle/>
                    <a:p>
                      <a:pPr indent="457200" algn="l">
                        <a:defRPr sz="1800"/>
                      </a:pPr>
                      <a:r>
                        <a:rPr sz="1200"/>
                        <a:t>yes </a:t>
                      </a:r>
                    </a:p>
                  </a:txBody>
                  <a:tcPr marL="0" marR="0" marT="0" marB="0" anchor="t" anchorCtr="0" horzOverflow="overflow"/>
                </a:tc>
                <a:tc>
                  <a:txBody>
                    <a:bodyPr/>
                    <a:lstStyle/>
                    <a:p>
                      <a:pPr indent="457200" algn="l">
                        <a:defRPr sz="1800"/>
                      </a:pPr>
                      <a:r>
                        <a:rPr sz="1200"/>
                        <a:t>no</a:t>
                      </a:r>
                    </a:p>
                  </a:txBody>
                  <a:tcPr marL="0" marR="0" marT="0" marB="0" anchor="t" anchorCtr="0" horzOverflow="overflow"/>
                </a:tc>
                <a:tc>
                  <a:txBody>
                    <a:bodyPr/>
                    <a:lstStyle/>
                    <a:p>
                      <a:pPr indent="457200" algn="l">
                        <a:defRPr sz="1800"/>
                      </a:pPr>
                      <a:r>
                        <a:rPr sz="1200"/>
                        <a:t>yes</a:t>
                      </a:r>
                    </a:p>
                  </a:txBody>
                  <a:tcPr marL="0" marR="0" marT="0" marB="0" anchor="t" anchorCtr="0" horzOverflow="overflow">
                    <a:lnR w="12700">
                      <a:solidFill>
                        <a:srgbClr val="000000"/>
                      </a:solidFill>
                      <a:miter lim="400000"/>
                    </a:lnR>
                  </a:tcPr>
                </a:tc>
              </a:tr>
              <a:tr h="368843">
                <a:tc>
                  <a:txBody>
                    <a:bodyPr/>
                    <a:lstStyle/>
                    <a:p>
                      <a:pPr indent="457200" algn="l"/>
                      <a:r>
                        <a:rPr>
                          <a:solidFill>
                            <a:srgbClr val="000000"/>
                          </a:solidFill>
                        </a:rPr>
                        <a:t>resolution</a:t>
                      </a:r>
                      <a:r>
                        <a:t> </a:t>
                      </a:r>
                      <a:r>
                        <a:rPr>
                          <a:solidFill>
                            <a:srgbClr val="000000"/>
                          </a:solidFill>
                        </a:rPr>
                        <a:t>at same frame rate </a:t>
                      </a:r>
                    </a:p>
                  </a:txBody>
                  <a:tcPr marL="0" marR="0" marT="0" marB="0" anchor="t" anchorCtr="0" horzOverflow="overflow">
                    <a:lnL w="12700">
                      <a:solidFill>
                        <a:srgbClr val="000000"/>
                      </a:solidFill>
                      <a:miter lim="400000"/>
                    </a:lnL>
                  </a:tcPr>
                </a:tc>
                <a:tc>
                  <a:txBody>
                    <a:bodyPr/>
                    <a:lstStyle/>
                    <a:p>
                      <a:pPr indent="457200" algn="l">
                        <a:defRPr sz="1800"/>
                      </a:pPr>
                      <a:r>
                        <a:rPr sz="1200"/>
                        <a:t>High（up to 1080p)</a:t>
                      </a:r>
                    </a:p>
                  </a:txBody>
                  <a:tcPr marL="0" marR="0" marT="0" marB="0" anchor="t" anchorCtr="0" horzOverflow="overflow"/>
                </a:tc>
                <a:tc>
                  <a:txBody>
                    <a:bodyPr/>
                    <a:lstStyle/>
                    <a:p>
                      <a:pPr indent="457200" algn="l">
                        <a:defRPr sz="1800"/>
                      </a:pPr>
                      <a:r>
                        <a:rPr sz="1200"/>
                        <a:t>low (640 x 480) </a:t>
                      </a:r>
                    </a:p>
                  </a:txBody>
                  <a:tcPr marL="0" marR="0" marT="0" marB="0" anchor="t" anchorCtr="0" horzOverflow="overflow"/>
                </a:tc>
                <a:tc>
                  <a:txBody>
                    <a:bodyPr/>
                    <a:lstStyle/>
                    <a:p>
                      <a:pPr indent="457200" algn="l">
                        <a:defRPr sz="1800"/>
                      </a:pPr>
                      <a:r>
                        <a:rPr sz="1200"/>
                        <a:t>lower</a:t>
                      </a:r>
                    </a:p>
                  </a:txBody>
                  <a:tcPr marL="0" marR="0" marT="0" marB="0" anchor="t" anchorCtr="0" horzOverflow="overflow">
                    <a:lnR w="12700">
                      <a:solidFill>
                        <a:srgbClr val="000000"/>
                      </a:solidFill>
                      <a:miter lim="400000"/>
                    </a:lnR>
                  </a:tcPr>
                </a:tc>
              </a:tr>
              <a:tr h="236896">
                <a:tc>
                  <a:txBody>
                    <a:bodyPr/>
                    <a:lstStyle/>
                    <a:p>
                      <a:pPr indent="457200" algn="l">
                        <a:defRPr b="0" sz="1800">
                          <a:solidFill>
                            <a:srgbClr val="000000"/>
                          </a:solidFill>
                        </a:defRPr>
                      </a:pPr>
                      <a:r>
                        <a:rPr b="1" sz="1200"/>
                        <a:t>fame rate</a:t>
                      </a:r>
                    </a:p>
                  </a:txBody>
                  <a:tcPr marL="0" marR="0" marT="0" marB="0" anchor="t" anchorCtr="0" horzOverflow="overflow">
                    <a:lnL w="12700">
                      <a:solidFill>
                        <a:srgbClr val="000000"/>
                      </a:solidFill>
                      <a:miter lim="400000"/>
                    </a:lnL>
                  </a:tcPr>
                </a:tc>
                <a:tc>
                  <a:txBody>
                    <a:bodyPr/>
                    <a:lstStyle/>
                    <a:p>
                      <a:pPr indent="457200" algn="l">
                        <a:defRPr sz="1800"/>
                      </a:pPr>
                      <a:r>
                        <a:rPr sz="1200"/>
                        <a:t>High (60+ FPS)</a:t>
                      </a:r>
                    </a:p>
                  </a:txBody>
                  <a:tcPr marL="0" marR="0" marT="0" marB="0" anchor="t" anchorCtr="0" horzOverflow="overflow"/>
                </a:tc>
                <a:tc>
                  <a:txBody>
                    <a:bodyPr/>
                    <a:lstStyle/>
                    <a:p>
                      <a:pPr indent="457200" algn="l">
                        <a:defRPr sz="1800"/>
                      </a:pPr>
                      <a:r>
                        <a:rPr sz="1200"/>
                        <a:t>low</a:t>
                      </a:r>
                    </a:p>
                  </a:txBody>
                  <a:tcPr marL="0" marR="0" marT="0" marB="0" anchor="t" anchorCtr="0" horzOverflow="overflow"/>
                </a:tc>
                <a:tc>
                  <a:txBody>
                    <a:bodyPr/>
                    <a:lstStyle/>
                    <a:p>
                      <a:pPr indent="457200" algn="l">
                        <a:defRPr sz="1800"/>
                      </a:pPr>
                      <a:r>
                        <a:rPr sz="1200"/>
                        <a:t>lower</a:t>
                      </a:r>
                    </a:p>
                  </a:txBody>
                  <a:tcPr marL="0" marR="0" marT="0" marB="0" anchor="t" anchorCtr="0" horzOverflow="overflow">
                    <a:lnR w="12700">
                      <a:solidFill>
                        <a:srgbClr val="000000"/>
                      </a:solidFill>
                      <a:miter lim="400000"/>
                    </a:lnR>
                  </a:tcPr>
                </a:tc>
              </a:tr>
              <a:tr h="236896">
                <a:tc>
                  <a:txBody>
                    <a:bodyPr/>
                    <a:lstStyle/>
                    <a:p>
                      <a:pPr indent="457200" algn="l">
                        <a:defRPr b="0" sz="1800">
                          <a:solidFill>
                            <a:srgbClr val="000000"/>
                          </a:solidFill>
                        </a:defRPr>
                      </a:pPr>
                      <a:r>
                        <a:rPr b="1" sz="1200"/>
                        <a:t>calibration between depth and colour images </a:t>
                      </a:r>
                    </a:p>
                  </a:txBody>
                  <a:tcPr marL="0" marR="0" marT="0" marB="0" anchor="t" anchorCtr="0" horzOverflow="overflow">
                    <a:lnL w="12700">
                      <a:solidFill>
                        <a:srgbClr val="000000"/>
                      </a:solidFill>
                      <a:miter lim="400000"/>
                    </a:lnL>
                  </a:tcPr>
                </a:tc>
                <a:tc>
                  <a:txBody>
                    <a:bodyPr/>
                    <a:lstStyle/>
                    <a:p>
                      <a:pPr indent="457200" algn="l">
                        <a:defRPr sz="1800"/>
                      </a:pPr>
                      <a:r>
                        <a:rPr sz="1200"/>
                        <a:t>No</a:t>
                      </a:r>
                    </a:p>
                  </a:txBody>
                  <a:tcPr marL="0" marR="0" marT="0" marB="0" anchor="t" anchorCtr="0" horzOverflow="overflow"/>
                </a:tc>
                <a:tc>
                  <a:txBody>
                    <a:bodyPr/>
                    <a:lstStyle/>
                    <a:p>
                      <a:pPr indent="457200" algn="l">
                        <a:defRPr sz="1800"/>
                      </a:pPr>
                      <a:r>
                        <a:rPr sz="1200"/>
                        <a:t>yes</a:t>
                      </a:r>
                    </a:p>
                  </a:txBody>
                  <a:tcPr marL="0" marR="0" marT="0" marB="0" anchor="t" anchorCtr="0" horzOverflow="overflow"/>
                </a:tc>
                <a:tc>
                  <a:txBody>
                    <a:bodyPr/>
                    <a:lstStyle/>
                    <a:p>
                      <a:pPr indent="457200" algn="l">
                        <a:defRPr sz="1800"/>
                      </a:pPr>
                      <a:r>
                        <a:rPr sz="1200"/>
                        <a:t>yes</a:t>
                      </a:r>
                    </a:p>
                  </a:txBody>
                  <a:tcPr marL="0" marR="0" marT="0" marB="0" anchor="t" anchorCtr="0" horzOverflow="overflow">
                    <a:lnR w="12700">
                      <a:solidFill>
                        <a:srgbClr val="000000"/>
                      </a:solidFill>
                      <a:miter lim="400000"/>
                    </a:lnR>
                  </a:tcPr>
                </a:tc>
              </a:tr>
              <a:tr h="236896">
                <a:tc>
                  <a:txBody>
                    <a:bodyPr/>
                    <a:lstStyle/>
                    <a:p>
                      <a:pPr indent="457200" algn="l">
                        <a:defRPr b="0" sz="1800">
                          <a:solidFill>
                            <a:srgbClr val="000000"/>
                          </a:solidFill>
                        </a:defRPr>
                      </a:pPr>
                      <a:r>
                        <a:rPr b="1" sz="1200"/>
                        <a:t>cost</a:t>
                      </a:r>
                    </a:p>
                  </a:txBody>
                  <a:tcPr marL="0" marR="0" marT="0" marB="0" anchor="t" anchorCtr="0" horzOverflow="overflow">
                    <a:lnL w="12700">
                      <a:solidFill>
                        <a:srgbClr val="000000"/>
                      </a:solidFill>
                      <a:miter lim="400000"/>
                    </a:lnL>
                  </a:tcPr>
                </a:tc>
                <a:tc>
                  <a:txBody>
                    <a:bodyPr/>
                    <a:lstStyle/>
                    <a:p>
                      <a:pPr indent="457200" algn="l">
                        <a:defRPr sz="1800"/>
                      </a:pPr>
                      <a:r>
                        <a:rPr sz="1200"/>
                        <a:t>low</a:t>
                      </a:r>
                    </a:p>
                  </a:txBody>
                  <a:tcPr marL="0" marR="0" marT="0" marB="0" anchor="t" anchorCtr="0" horzOverflow="overflow"/>
                </a:tc>
                <a:tc>
                  <a:txBody>
                    <a:bodyPr/>
                    <a:lstStyle/>
                    <a:p>
                      <a:pPr indent="457200" algn="l">
                        <a:defRPr sz="1800"/>
                      </a:pPr>
                      <a:r>
                        <a:rPr sz="1200"/>
                        <a:t>high</a:t>
                      </a:r>
                    </a:p>
                  </a:txBody>
                  <a:tcPr marL="0" marR="0" marT="0" marB="0" anchor="t" anchorCtr="0" horzOverflow="overflow"/>
                </a:tc>
                <a:tc>
                  <a:txBody>
                    <a:bodyPr/>
                    <a:lstStyle/>
                    <a:p>
                      <a:pPr indent="457200" algn="l">
                        <a:defRPr sz="1800"/>
                      </a:pPr>
                      <a:r>
                        <a:rPr sz="1200"/>
                        <a:t>higher</a:t>
                      </a:r>
                    </a:p>
                  </a:txBody>
                  <a:tcPr marL="0" marR="0" marT="0" marB="0" anchor="t" anchorCtr="0" horzOverflow="overflow">
                    <a:lnR w="12700">
                      <a:solidFill>
                        <a:srgbClr val="000000"/>
                      </a:solidFill>
                      <a:miter lim="400000"/>
                    </a:lnR>
                  </a:tcPr>
                </a:tc>
              </a:tr>
              <a:tr h="236896">
                <a:tc>
                  <a:txBody>
                    <a:bodyPr/>
                    <a:lstStyle/>
                    <a:p>
                      <a:pPr indent="457200" algn="l">
                        <a:defRPr b="0" sz="1800">
                          <a:solidFill>
                            <a:srgbClr val="000000"/>
                          </a:solidFill>
                        </a:defRPr>
                      </a:pPr>
                      <a:r>
                        <a:rPr b="1" sz="1200"/>
                        <a:t>algorithm complexity</a:t>
                      </a:r>
                    </a:p>
                  </a:txBody>
                  <a:tcPr marL="0" marR="0" marT="0" marB="0" anchor="t" anchorCtr="0" horzOverflow="overflow">
                    <a:lnL w="12700">
                      <a:solidFill>
                        <a:srgbClr val="000000"/>
                      </a:solidFill>
                      <a:miter lim="400000"/>
                    </a:lnL>
                  </a:tcPr>
                </a:tc>
                <a:tc>
                  <a:txBody>
                    <a:bodyPr/>
                    <a:lstStyle/>
                    <a:p>
                      <a:pPr indent="457200" algn="l">
                        <a:defRPr sz="1800"/>
                      </a:pPr>
                      <a:r>
                        <a:rPr sz="1200"/>
                        <a:t>higher</a:t>
                      </a:r>
                    </a:p>
                  </a:txBody>
                  <a:tcPr marL="0" marR="0" marT="0" marB="0" anchor="t" anchorCtr="0" horzOverflow="overflow"/>
                </a:tc>
                <a:tc>
                  <a:txBody>
                    <a:bodyPr/>
                    <a:lstStyle/>
                    <a:p>
                      <a:pPr indent="457200" algn="l">
                        <a:defRPr sz="1800"/>
                      </a:pPr>
                      <a:r>
                        <a:rPr sz="1200"/>
                        <a:t>high</a:t>
                      </a:r>
                    </a:p>
                  </a:txBody>
                  <a:tcPr marL="0" marR="0" marT="0" marB="0" anchor="t" anchorCtr="0" horzOverflow="overflow"/>
                </a:tc>
                <a:tc>
                  <a:txBody>
                    <a:bodyPr/>
                    <a:lstStyle/>
                    <a:p>
                      <a:pPr indent="457200" algn="l">
                        <a:defRPr sz="1800"/>
                      </a:pPr>
                      <a:r>
                        <a:rPr sz="1200"/>
                        <a:t>low</a:t>
                      </a:r>
                    </a:p>
                  </a:txBody>
                  <a:tcPr marL="0" marR="0" marT="0" marB="0" anchor="t" anchorCtr="0" horzOverflow="overflow">
                    <a:lnR w="12700">
                      <a:solidFill>
                        <a:srgbClr val="000000"/>
                      </a:solidFill>
                      <a:miter lim="400000"/>
                    </a:lnR>
                  </a:tcPr>
                </a:tc>
              </a:tr>
              <a:tr h="236896">
                <a:tc>
                  <a:txBody>
                    <a:bodyPr/>
                    <a:lstStyle/>
                    <a:p>
                      <a:pPr indent="457200" algn="l">
                        <a:defRPr b="0" sz="1800">
                          <a:solidFill>
                            <a:srgbClr val="000000"/>
                          </a:solidFill>
                        </a:defRPr>
                      </a:pPr>
                      <a:r>
                        <a:rPr b="1" sz="1200"/>
                        <a:t>manufacture complexity</a:t>
                      </a:r>
                    </a:p>
                  </a:txBody>
                  <a:tcPr marL="0" marR="0" marT="0" marB="0" anchor="t" anchorCtr="0" horzOverflow="overflow">
                    <a:lnL w="12700">
                      <a:solidFill>
                        <a:srgbClr val="000000"/>
                      </a:solidFill>
                      <a:miter lim="400000"/>
                    </a:lnL>
                    <a:lnB w="12700">
                      <a:solidFill>
                        <a:srgbClr val="000000"/>
                      </a:solidFill>
                      <a:miter lim="400000"/>
                    </a:lnB>
                  </a:tcPr>
                </a:tc>
                <a:tc>
                  <a:txBody>
                    <a:bodyPr/>
                    <a:lstStyle/>
                    <a:p>
                      <a:pPr indent="457200" algn="l">
                        <a:defRPr sz="1800"/>
                      </a:pPr>
                      <a:r>
                        <a:rPr sz="1200"/>
                        <a:t>low</a:t>
                      </a:r>
                    </a:p>
                  </a:txBody>
                  <a:tcPr marL="0" marR="0" marT="0" marB="0" anchor="t" anchorCtr="0" horzOverflow="overflow">
                    <a:lnB w="12700">
                      <a:solidFill>
                        <a:srgbClr val="000000"/>
                      </a:solidFill>
                      <a:miter lim="400000"/>
                    </a:lnB>
                  </a:tcPr>
                </a:tc>
                <a:tc>
                  <a:txBody>
                    <a:bodyPr/>
                    <a:lstStyle/>
                    <a:p>
                      <a:pPr indent="457200" algn="l">
                        <a:defRPr sz="1800"/>
                      </a:pPr>
                      <a:r>
                        <a:rPr sz="1200"/>
                        <a:t>high</a:t>
                      </a:r>
                    </a:p>
                  </a:txBody>
                  <a:tcPr marL="0" marR="0" marT="0" marB="0" anchor="t" anchorCtr="0" horzOverflow="overflow">
                    <a:lnB w="12700">
                      <a:solidFill>
                        <a:srgbClr val="000000"/>
                      </a:solidFill>
                      <a:miter lim="400000"/>
                    </a:lnB>
                  </a:tcPr>
                </a:tc>
                <a:tc>
                  <a:txBody>
                    <a:bodyPr/>
                    <a:lstStyle/>
                    <a:p>
                      <a:pPr indent="457200" algn="l">
                        <a:defRPr sz="1800"/>
                      </a:pPr>
                      <a:r>
                        <a:rPr sz="1200"/>
                        <a:t>high</a:t>
                      </a:r>
                    </a:p>
                  </a:txBody>
                  <a:tcPr marL="0" marR="0" marT="0" marB="0" anchor="t" anchorCtr="0" horzOverflow="overflow">
                    <a:lnR w="12700">
                      <a:solidFill>
                        <a:srgbClr val="000000"/>
                      </a:solidFill>
                      <a:miter lim="400000"/>
                    </a:lnR>
                    <a:lnB w="12700">
                      <a:solidFill>
                        <a:srgbClr val="000000"/>
                      </a:solidFill>
                      <a:miter lim="400000"/>
                    </a:lnB>
                  </a:tcPr>
                </a:tc>
              </a:tr>
            </a:tbl>
          </a:graphicData>
        </a:graphic>
      </p:graphicFrame>
      <p:sp>
        <p:nvSpPr>
          <p:cNvPr id="176" name="Shape 176"/>
          <p:cNvSpPr/>
          <p:nvPr/>
        </p:nvSpPr>
        <p:spPr>
          <a:xfrm>
            <a:off x="1003159" y="5167631"/>
            <a:ext cx="10359870" cy="624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r>
              <a:t>from the above comparison we can see that stereo vision 3D sensor is low-cost and has much wider application field, ranging from in-door to out-door, from low-end to high-end applications.</a:t>
            </a:r>
          </a:p>
        </p:txBody>
      </p:sp>
      <p:sp>
        <p:nvSpPr>
          <p:cNvPr id="177" name="Shape 177"/>
          <p:cNvSpPr/>
          <p:nvPr/>
        </p:nvSpPr>
        <p:spPr>
          <a:xfrm>
            <a:off x="6171156" y="-26595"/>
            <a:ext cx="5669678"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percept the world deeper with stereo vision 3D sensor</a:t>
            </a:r>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chemeClr val="accent3">
                <a:lumOff val="19878"/>
              </a:schemeClr>
            </a:gs>
            <a:gs pos="35000">
              <a:srgbClr val="E3E3E3"/>
            </a:gs>
            <a:gs pos="100000">
              <a:schemeClr val="accent3">
                <a:lumOff val="30981"/>
              </a:schemeClr>
            </a:gs>
          </a:gsLst>
          <a:lin ang="16200000" scaled="0"/>
        </a:gradFill>
      </p:bgPr>
    </p:bg>
    <p:spTree>
      <p:nvGrpSpPr>
        <p:cNvPr id="1" name=""/>
        <p:cNvGrpSpPr/>
        <p:nvPr/>
      </p:nvGrpSpPr>
      <p:grpSpPr>
        <a:xfrm>
          <a:off x="0" y="0"/>
          <a:ext cx="0" cy="0"/>
          <a:chOff x="0" y="0"/>
          <a:chExt cx="0" cy="0"/>
        </a:xfrm>
      </p:grpSpPr>
      <p:sp>
        <p:nvSpPr>
          <p:cNvPr id="179" name="Shape 179"/>
          <p:cNvSpPr/>
          <p:nvPr>
            <p:ph type="title"/>
          </p:nvPr>
        </p:nvSpPr>
        <p:spPr>
          <a:xfrm>
            <a:off x="838200" y="662938"/>
            <a:ext cx="10515600" cy="754383"/>
          </a:xfrm>
          <a:prstGeom prst="rect">
            <a:avLst/>
          </a:prstGeom>
        </p:spPr>
        <p:txBody>
          <a:bodyPr/>
          <a:lstStyle>
            <a:lvl1pPr>
              <a:defRPr b="1" sz="2800">
                <a:latin typeface="Microsoft New Tai Lue"/>
                <a:ea typeface="Microsoft New Tai Lue"/>
                <a:cs typeface="Microsoft New Tai Lue"/>
                <a:sym typeface="Microsoft New Tai Lue"/>
              </a:defRPr>
            </a:lvl1pPr>
          </a:lstStyle>
          <a:p>
            <a:pPr/>
            <a:r>
              <a:t>Stereo vision problems</a:t>
            </a:r>
          </a:p>
        </p:txBody>
      </p:sp>
      <p:sp>
        <p:nvSpPr>
          <p:cNvPr id="180" name="Shape 180"/>
          <p:cNvSpPr/>
          <p:nvPr/>
        </p:nvSpPr>
        <p:spPr>
          <a:xfrm>
            <a:off x="838200" y="1417319"/>
            <a:ext cx="10515600" cy="1"/>
          </a:xfrm>
          <a:prstGeom prst="line">
            <a:avLst/>
          </a:prstGeom>
          <a:ln w="38100">
            <a:solidFill>
              <a:srgbClr val="00B0F0"/>
            </a:solidFill>
            <a:miter/>
          </a:ln>
        </p:spPr>
        <p:txBody>
          <a:bodyPr lIns="45718" tIns="45718" rIns="45718" bIns="45718"/>
          <a:lstStyle/>
          <a:p>
            <a:pPr/>
          </a:p>
        </p:txBody>
      </p:sp>
      <p:sp>
        <p:nvSpPr>
          <p:cNvPr id="181" name="Shape 181"/>
          <p:cNvSpPr/>
          <p:nvPr/>
        </p:nvSpPr>
        <p:spPr>
          <a:xfrm>
            <a:off x="707310" y="2503095"/>
            <a:ext cx="10515601" cy="624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28600" indent="-228600">
              <a:buSzPct val="100000"/>
              <a:buChar char="•"/>
            </a:pPr>
            <a:r>
              <a:t>very heavy computational intensity</a:t>
            </a:r>
          </a:p>
          <a:p>
            <a:pPr marL="228600" indent="-228600">
              <a:buSzPct val="100000"/>
              <a:buChar char="•"/>
            </a:pPr>
            <a:r>
              <a:t>impossible for embedded ARM processor to meet the realtime requirement.</a:t>
            </a:r>
          </a:p>
        </p:txBody>
      </p:sp>
      <p:sp>
        <p:nvSpPr>
          <p:cNvPr id="182" name="Shape 182"/>
          <p:cNvSpPr/>
          <p:nvPr/>
        </p:nvSpPr>
        <p:spPr>
          <a:xfrm>
            <a:off x="6171156" y="-26595"/>
            <a:ext cx="5669678"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percept the world deeper with stereo vision 3D sensor</a:t>
            </a:r>
          </a:p>
        </p:txBody>
      </p:sp>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chemeClr val="accent3">
                <a:lumOff val="19878"/>
              </a:schemeClr>
            </a:gs>
            <a:gs pos="35000">
              <a:srgbClr val="E3E3E3"/>
            </a:gs>
            <a:gs pos="100000">
              <a:schemeClr val="accent3">
                <a:lumOff val="30981"/>
              </a:schemeClr>
            </a:gs>
          </a:gsLst>
          <a:lin ang="16200000" scaled="0"/>
        </a:gradFill>
      </p:bgPr>
    </p:bg>
    <p:spTree>
      <p:nvGrpSpPr>
        <p:cNvPr id="1" name=""/>
        <p:cNvGrpSpPr/>
        <p:nvPr/>
      </p:nvGrpSpPr>
      <p:grpSpPr>
        <a:xfrm>
          <a:off x="0" y="0"/>
          <a:ext cx="0" cy="0"/>
          <a:chOff x="0" y="0"/>
          <a:chExt cx="0" cy="0"/>
        </a:xfrm>
      </p:grpSpPr>
      <p:sp>
        <p:nvSpPr>
          <p:cNvPr id="184" name="Shape 184"/>
          <p:cNvSpPr/>
          <p:nvPr>
            <p:ph type="title"/>
          </p:nvPr>
        </p:nvSpPr>
        <p:spPr>
          <a:xfrm>
            <a:off x="838200" y="662938"/>
            <a:ext cx="10515600" cy="754383"/>
          </a:xfrm>
          <a:prstGeom prst="rect">
            <a:avLst/>
          </a:prstGeom>
        </p:spPr>
        <p:txBody>
          <a:bodyPr/>
          <a:lstStyle>
            <a:lvl1pPr>
              <a:defRPr b="1" sz="2800">
                <a:latin typeface="Microsoft New Tai Lue"/>
                <a:ea typeface="Microsoft New Tai Lue"/>
                <a:cs typeface="Microsoft New Tai Lue"/>
                <a:sym typeface="Microsoft New Tai Lue"/>
              </a:defRPr>
            </a:lvl1pPr>
          </a:lstStyle>
          <a:p>
            <a:pPr/>
            <a:r>
              <a:t>Solutions for stereo vision, pros &amp; cons</a:t>
            </a:r>
          </a:p>
        </p:txBody>
      </p:sp>
      <p:sp>
        <p:nvSpPr>
          <p:cNvPr id="185" name="Shape 185"/>
          <p:cNvSpPr/>
          <p:nvPr/>
        </p:nvSpPr>
        <p:spPr>
          <a:xfrm>
            <a:off x="838200" y="1417319"/>
            <a:ext cx="10515600" cy="1"/>
          </a:xfrm>
          <a:prstGeom prst="line">
            <a:avLst/>
          </a:prstGeom>
          <a:ln w="38100">
            <a:solidFill>
              <a:srgbClr val="00B0F0"/>
            </a:solidFill>
            <a:miter/>
          </a:ln>
        </p:spPr>
        <p:txBody>
          <a:bodyPr lIns="45718" tIns="45718" rIns="45718" bIns="45718"/>
          <a:lstStyle/>
          <a:p>
            <a:pPr/>
          </a:p>
        </p:txBody>
      </p:sp>
      <p:graphicFrame>
        <p:nvGraphicFramePr>
          <p:cNvPr id="186" name="Table 186"/>
          <p:cNvGraphicFramePr/>
          <p:nvPr/>
        </p:nvGraphicFramePr>
        <p:xfrm>
          <a:off x="832881" y="2160843"/>
          <a:ext cx="10538938" cy="3647977"/>
        </p:xfrm>
        <a:graphic xmlns:a="http://schemas.openxmlformats.org/drawingml/2006/main">
          <a:graphicData uri="http://schemas.openxmlformats.org/drawingml/2006/table">
            <a:tbl>
              <a:tblPr firstCol="1" firstRow="1" lastCol="0" lastRow="0" bandCol="0" bandRow="1" rtl="0">
                <a:tableStyleId>{C7B018BB-80A7-4F77-B60F-C8B233D01FF8}</a:tableStyleId>
              </a:tblPr>
              <a:tblGrid>
                <a:gridCol w="3917968"/>
                <a:gridCol w="2445555"/>
                <a:gridCol w="2352980"/>
                <a:gridCol w="1809733"/>
              </a:tblGrid>
              <a:tr h="363730">
                <a:tc>
                  <a:txBody>
                    <a:bodyPr/>
                    <a:lstStyle/>
                    <a:p>
                      <a:pPr indent="457200" algn="ctr"/>
                    </a:p>
                  </a:txBody>
                  <a:tcPr marL="0" marR="0" marT="0" marB="0" anchor="t" anchorCtr="0" horzOverflow="overflow">
                    <a:lnB w="12700">
                      <a:solidFill>
                        <a:srgbClr val="44546A"/>
                      </a:solidFill>
                    </a:lnB>
                  </a:tcPr>
                </a:tc>
                <a:tc>
                  <a:txBody>
                    <a:bodyPr/>
                    <a:lstStyle/>
                    <a:p>
                      <a:pPr indent="457200" algn="l">
                        <a:defRPr b="0" sz="1800">
                          <a:solidFill>
                            <a:srgbClr val="000000"/>
                          </a:solidFill>
                        </a:defRPr>
                      </a:pPr>
                      <a:r>
                        <a:rPr b="1" sz="1400"/>
                        <a:t>GPU</a:t>
                      </a:r>
                    </a:p>
                  </a:txBody>
                  <a:tcPr marL="0" marR="0" marT="0" marB="0" anchor="t" anchorCtr="0" horzOverflow="overflow">
                    <a:lnT w="12700">
                      <a:solidFill>
                        <a:srgbClr val="000000"/>
                      </a:solidFill>
                      <a:miter lim="400000"/>
                    </a:lnT>
                  </a:tcPr>
                </a:tc>
                <a:tc>
                  <a:txBody>
                    <a:bodyPr/>
                    <a:lstStyle/>
                    <a:p>
                      <a:pPr indent="457200" algn="l">
                        <a:defRPr b="0" sz="1800">
                          <a:solidFill>
                            <a:srgbClr val="000000"/>
                          </a:solidFill>
                        </a:defRPr>
                      </a:pPr>
                      <a:r>
                        <a:rPr b="1" sz="1200"/>
                        <a:t>FPGA</a:t>
                      </a:r>
                    </a:p>
                  </a:txBody>
                  <a:tcPr marL="0" marR="0" marT="0" marB="0" anchor="t" anchorCtr="0" horzOverflow="overflow">
                    <a:lnT w="12700">
                      <a:solidFill>
                        <a:srgbClr val="000000"/>
                      </a:solidFill>
                      <a:miter lim="400000"/>
                    </a:lnT>
                  </a:tcPr>
                </a:tc>
                <a:tc>
                  <a:txBody>
                    <a:bodyPr/>
                    <a:lstStyle/>
                    <a:p>
                      <a:pPr indent="457200" algn="l">
                        <a:defRPr b="0" sz="1800">
                          <a:solidFill>
                            <a:srgbClr val="000000"/>
                          </a:solidFill>
                        </a:defRPr>
                      </a:pPr>
                      <a:r>
                        <a:rPr b="1" sz="1200"/>
                        <a:t>ASIC</a:t>
                      </a:r>
                    </a:p>
                  </a:txBody>
                  <a:tcPr marL="0" marR="0" marT="0" marB="0" anchor="t" anchorCtr="0" horzOverflow="overflow">
                    <a:lnR w="12700">
                      <a:solidFill>
                        <a:srgbClr val="000000"/>
                      </a:solidFill>
                      <a:miter lim="400000"/>
                    </a:lnR>
                    <a:lnT w="12700">
                      <a:solidFill>
                        <a:srgbClr val="000000"/>
                      </a:solidFill>
                      <a:miter lim="400000"/>
                    </a:lnT>
                  </a:tcPr>
                </a:tc>
              </a:tr>
              <a:tr h="347357">
                <a:tc>
                  <a:txBody>
                    <a:bodyPr/>
                    <a:lstStyle/>
                    <a:p>
                      <a:pPr indent="457200" algn="l">
                        <a:defRPr b="0" sz="1800">
                          <a:solidFill>
                            <a:srgbClr val="000000"/>
                          </a:solidFill>
                        </a:defRPr>
                      </a:pPr>
                      <a:r>
                        <a:rPr b="1" sz="1200"/>
                        <a:t>Power consumption </a:t>
                      </a:r>
                    </a:p>
                  </a:txBody>
                  <a:tcPr marL="0" marR="0" marT="0" marB="0" anchor="t" anchorCtr="0" horzOverflow="overflow">
                    <a:lnL w="12700">
                      <a:solidFill>
                        <a:srgbClr val="000000"/>
                      </a:solidFill>
                      <a:miter lim="400000"/>
                    </a:lnL>
                    <a:lnT w="12700">
                      <a:solidFill>
                        <a:srgbClr val="44546A"/>
                      </a:solidFill>
                    </a:lnT>
                  </a:tcPr>
                </a:tc>
                <a:tc>
                  <a:txBody>
                    <a:bodyPr/>
                    <a:lstStyle/>
                    <a:p>
                      <a:pPr indent="457200" algn="l">
                        <a:defRPr sz="1800"/>
                      </a:pPr>
                      <a:r>
                        <a:rPr sz="1200"/>
                        <a:t>High</a:t>
                      </a:r>
                    </a:p>
                  </a:txBody>
                  <a:tcPr marL="0" marR="0" marT="0" marB="0" anchor="t" anchorCtr="0" horzOverflow="overflow"/>
                </a:tc>
                <a:tc>
                  <a:txBody>
                    <a:bodyPr/>
                    <a:lstStyle/>
                    <a:p>
                      <a:pPr indent="457200" algn="l">
                        <a:defRPr sz="1800"/>
                      </a:pPr>
                      <a:r>
                        <a:rPr sz="1200"/>
                        <a:t>low</a:t>
                      </a:r>
                    </a:p>
                  </a:txBody>
                  <a:tcPr marL="0" marR="0" marT="0" marB="0" anchor="t" anchorCtr="0" horzOverflow="overflow"/>
                </a:tc>
                <a:tc>
                  <a:txBody>
                    <a:bodyPr/>
                    <a:lstStyle/>
                    <a:p>
                      <a:pPr indent="457200" algn="l">
                        <a:defRPr sz="1800"/>
                      </a:pPr>
                      <a:r>
                        <a:rPr sz="1200"/>
                        <a:t>lower</a:t>
                      </a:r>
                    </a:p>
                  </a:txBody>
                  <a:tcPr marL="0" marR="0" marT="0" marB="0" anchor="t" anchorCtr="0" horzOverflow="overflow">
                    <a:lnR w="12700">
                      <a:solidFill>
                        <a:srgbClr val="000000"/>
                      </a:solidFill>
                      <a:miter lim="400000"/>
                    </a:lnR>
                  </a:tcPr>
                </a:tc>
              </a:tr>
              <a:tr h="337313">
                <a:tc>
                  <a:txBody>
                    <a:bodyPr/>
                    <a:lstStyle/>
                    <a:p>
                      <a:pPr indent="457200" algn="l">
                        <a:defRPr b="0" sz="1800">
                          <a:solidFill>
                            <a:srgbClr val="000000"/>
                          </a:solidFill>
                        </a:defRPr>
                      </a:pPr>
                      <a:r>
                        <a:rPr b="1" sz="1200"/>
                        <a:t>design complexity </a:t>
                      </a:r>
                    </a:p>
                  </a:txBody>
                  <a:tcPr marL="0" marR="0" marT="0" marB="0" anchor="t" anchorCtr="0" horzOverflow="overflow">
                    <a:lnL w="12700">
                      <a:solidFill>
                        <a:srgbClr val="000000"/>
                      </a:solidFill>
                      <a:miter lim="400000"/>
                    </a:lnL>
                  </a:tcPr>
                </a:tc>
                <a:tc>
                  <a:txBody>
                    <a:bodyPr/>
                    <a:lstStyle/>
                    <a:p>
                      <a:pPr indent="457200" algn="l">
                        <a:defRPr sz="1800"/>
                      </a:pPr>
                      <a:r>
                        <a:rPr sz="1200"/>
                        <a:t>easy </a:t>
                      </a:r>
                    </a:p>
                  </a:txBody>
                  <a:tcPr marL="0" marR="0" marT="0" marB="0" anchor="t" anchorCtr="0" horzOverflow="overflow"/>
                </a:tc>
                <a:tc>
                  <a:txBody>
                    <a:bodyPr/>
                    <a:lstStyle/>
                    <a:p>
                      <a:pPr indent="457200" algn="l">
                        <a:defRPr sz="1800"/>
                      </a:pPr>
                      <a:r>
                        <a:rPr sz="1200"/>
                        <a:t>hard</a:t>
                      </a:r>
                    </a:p>
                  </a:txBody>
                  <a:tcPr marL="0" marR="0" marT="0" marB="0" anchor="t" anchorCtr="0" horzOverflow="overflow"/>
                </a:tc>
                <a:tc>
                  <a:txBody>
                    <a:bodyPr/>
                    <a:lstStyle/>
                    <a:p>
                      <a:pPr indent="457200" algn="l">
                        <a:defRPr sz="1800"/>
                      </a:pPr>
                      <a:r>
                        <a:rPr sz="1200"/>
                        <a:t>harder</a:t>
                      </a:r>
                    </a:p>
                  </a:txBody>
                  <a:tcPr marL="0" marR="0" marT="0" marB="0" anchor="t" anchorCtr="0" horzOverflow="overflow">
                    <a:lnR w="12700">
                      <a:solidFill>
                        <a:srgbClr val="000000"/>
                      </a:solidFill>
                      <a:miter lim="400000"/>
                    </a:lnR>
                  </a:tcPr>
                </a:tc>
              </a:tr>
              <a:tr h="317198">
                <a:tc>
                  <a:txBody>
                    <a:bodyPr/>
                    <a:lstStyle/>
                    <a:p>
                      <a:pPr indent="457200" algn="l">
                        <a:defRPr b="0" sz="1800">
                          <a:solidFill>
                            <a:srgbClr val="000000"/>
                          </a:solidFill>
                        </a:defRPr>
                      </a:pPr>
                      <a:r>
                        <a:rPr b="1" sz="1200"/>
                        <a:t>fame rate</a:t>
                      </a:r>
                    </a:p>
                  </a:txBody>
                  <a:tcPr marL="0" marR="0" marT="0" marB="0" anchor="t" anchorCtr="0" horzOverflow="overflow">
                    <a:lnL w="12700">
                      <a:solidFill>
                        <a:srgbClr val="000000"/>
                      </a:solidFill>
                      <a:miter lim="400000"/>
                    </a:lnL>
                  </a:tcPr>
                </a:tc>
                <a:tc>
                  <a:txBody>
                    <a:bodyPr/>
                    <a:lstStyle/>
                    <a:p>
                      <a:pPr indent="457200" algn="l">
                        <a:defRPr sz="1800"/>
                      </a:pPr>
                      <a:r>
                        <a:rPr sz="1200"/>
                        <a:t>low</a:t>
                      </a:r>
                    </a:p>
                  </a:txBody>
                  <a:tcPr marL="0" marR="0" marT="0" marB="0" anchor="t" anchorCtr="0" horzOverflow="overflow"/>
                </a:tc>
                <a:tc>
                  <a:txBody>
                    <a:bodyPr/>
                    <a:lstStyle/>
                    <a:p>
                      <a:pPr indent="457200" algn="l">
                        <a:defRPr sz="1800"/>
                      </a:pPr>
                      <a:r>
                        <a:rPr sz="1200"/>
                        <a:t>high</a:t>
                      </a:r>
                    </a:p>
                  </a:txBody>
                  <a:tcPr marL="0" marR="0" marT="0" marB="0" anchor="t" anchorCtr="0" horzOverflow="overflow"/>
                </a:tc>
                <a:tc>
                  <a:txBody>
                    <a:bodyPr/>
                    <a:lstStyle/>
                    <a:p>
                      <a:pPr indent="457200" algn="l">
                        <a:defRPr sz="1800"/>
                      </a:pPr>
                      <a:r>
                        <a:rPr sz="1200"/>
                        <a:t>high</a:t>
                      </a:r>
                    </a:p>
                  </a:txBody>
                  <a:tcPr marL="0" marR="0" marT="0" marB="0" anchor="t" anchorCtr="0" horzOverflow="overflow">
                    <a:lnR w="12700">
                      <a:solidFill>
                        <a:srgbClr val="000000"/>
                      </a:solidFill>
                      <a:miter lim="400000"/>
                    </a:lnR>
                  </a:tcPr>
                </a:tc>
              </a:tr>
              <a:tr h="317198">
                <a:tc>
                  <a:txBody>
                    <a:bodyPr/>
                    <a:lstStyle/>
                    <a:p>
                      <a:pPr indent="457200" algn="l">
                        <a:defRPr b="0" sz="1800">
                          <a:solidFill>
                            <a:srgbClr val="000000"/>
                          </a:solidFill>
                        </a:defRPr>
                      </a:pPr>
                      <a:r>
                        <a:rPr b="1" sz="1200"/>
                        <a:t>cost</a:t>
                      </a:r>
                    </a:p>
                  </a:txBody>
                  <a:tcPr marL="0" marR="0" marT="0" marB="0" anchor="t" anchorCtr="0" horzOverflow="overflow">
                    <a:lnL w="12700">
                      <a:solidFill>
                        <a:srgbClr val="000000"/>
                      </a:solidFill>
                      <a:miter lim="400000"/>
                    </a:lnL>
                  </a:tcPr>
                </a:tc>
                <a:tc>
                  <a:txBody>
                    <a:bodyPr/>
                    <a:lstStyle/>
                    <a:p>
                      <a:pPr indent="457200" algn="l">
                        <a:defRPr sz="1800"/>
                      </a:pPr>
                      <a:r>
                        <a:rPr sz="1200"/>
                        <a:t>high</a:t>
                      </a:r>
                    </a:p>
                  </a:txBody>
                  <a:tcPr marL="0" marR="0" marT="0" marB="0" anchor="t" anchorCtr="0" horzOverflow="overflow"/>
                </a:tc>
                <a:tc>
                  <a:txBody>
                    <a:bodyPr/>
                    <a:lstStyle/>
                    <a:p>
                      <a:pPr indent="457200" algn="l">
                        <a:defRPr sz="1800"/>
                      </a:pPr>
                      <a:r>
                        <a:rPr sz="1200"/>
                        <a:t>low</a:t>
                      </a:r>
                    </a:p>
                  </a:txBody>
                  <a:tcPr marL="0" marR="0" marT="0" marB="0" anchor="t" anchorCtr="0" horzOverflow="overflow"/>
                </a:tc>
                <a:tc>
                  <a:txBody>
                    <a:bodyPr/>
                    <a:lstStyle/>
                    <a:p>
                      <a:pPr indent="457200" algn="l">
                        <a:defRPr sz="1800"/>
                      </a:pPr>
                      <a:r>
                        <a:rPr sz="1200"/>
                        <a:t>very high investment and risk</a:t>
                      </a:r>
                    </a:p>
                  </a:txBody>
                  <a:tcPr marL="0" marR="0" marT="0" marB="0" anchor="t" anchorCtr="0" horzOverflow="overflow">
                    <a:lnR w="12700">
                      <a:solidFill>
                        <a:srgbClr val="000000"/>
                      </a:solidFill>
                      <a:miter lim="400000"/>
                    </a:lnR>
                  </a:tcPr>
                </a:tc>
              </a:tr>
              <a:tr h="317198">
                <a:tc>
                  <a:txBody>
                    <a:bodyPr/>
                    <a:lstStyle/>
                    <a:p>
                      <a:pPr indent="457200" algn="l">
                        <a:defRPr b="0" sz="1800">
                          <a:solidFill>
                            <a:srgbClr val="000000"/>
                          </a:solidFill>
                        </a:defRPr>
                      </a:pPr>
                      <a:r>
                        <a:rPr b="1" sz="1200"/>
                        <a:t>time to market</a:t>
                      </a:r>
                    </a:p>
                  </a:txBody>
                  <a:tcPr marL="0" marR="0" marT="0" marB="0" anchor="t" anchorCtr="0" horzOverflow="overflow">
                    <a:lnL w="12700">
                      <a:solidFill>
                        <a:srgbClr val="000000"/>
                      </a:solidFill>
                      <a:miter lim="400000"/>
                    </a:lnL>
                    <a:lnB w="12700">
                      <a:solidFill>
                        <a:srgbClr val="000000"/>
                      </a:solidFill>
                      <a:miter lim="400000"/>
                    </a:lnB>
                  </a:tcPr>
                </a:tc>
                <a:tc>
                  <a:txBody>
                    <a:bodyPr/>
                    <a:lstStyle/>
                    <a:p>
                      <a:pPr indent="457200" algn="l">
                        <a:defRPr sz="1800"/>
                      </a:pPr>
                      <a:r>
                        <a:rPr sz="1200"/>
                        <a:t>faster</a:t>
                      </a:r>
                    </a:p>
                  </a:txBody>
                  <a:tcPr marL="0" marR="0" marT="0" marB="0" anchor="t" anchorCtr="0" horzOverflow="overflow">
                    <a:lnB w="12700">
                      <a:solidFill>
                        <a:srgbClr val="000000"/>
                      </a:solidFill>
                      <a:miter lim="400000"/>
                    </a:lnB>
                  </a:tcPr>
                </a:tc>
                <a:tc>
                  <a:txBody>
                    <a:bodyPr/>
                    <a:lstStyle/>
                    <a:p>
                      <a:pPr indent="457200" algn="l">
                        <a:defRPr sz="1800"/>
                      </a:pPr>
                      <a:r>
                        <a:rPr sz="1200"/>
                        <a:t>fast</a:t>
                      </a:r>
                    </a:p>
                  </a:txBody>
                  <a:tcPr marL="0" marR="0" marT="0" marB="0" anchor="t" anchorCtr="0" horzOverflow="overflow">
                    <a:lnB w="12700">
                      <a:solidFill>
                        <a:srgbClr val="000000"/>
                      </a:solidFill>
                      <a:miter lim="400000"/>
                    </a:lnB>
                  </a:tcPr>
                </a:tc>
                <a:tc>
                  <a:txBody>
                    <a:bodyPr/>
                    <a:lstStyle/>
                    <a:p>
                      <a:pPr indent="457200" algn="l">
                        <a:defRPr sz="1800"/>
                      </a:pPr>
                      <a:r>
                        <a:rPr sz="1200"/>
                        <a:t>slow</a:t>
                      </a:r>
                    </a:p>
                  </a:txBody>
                  <a:tcPr marL="0" marR="0" marT="0" marB="0" anchor="t" anchorCtr="0" horzOverflow="overflow">
                    <a:lnR w="12700">
                      <a:solidFill>
                        <a:srgbClr val="000000"/>
                      </a:solidFill>
                      <a:miter lim="400000"/>
                    </a:lnR>
                    <a:lnB w="12700">
                      <a:solidFill>
                        <a:srgbClr val="000000"/>
                      </a:solidFill>
                      <a:miter lim="400000"/>
                    </a:lnB>
                  </a:tcPr>
                </a:tc>
              </a:tr>
            </a:tbl>
          </a:graphicData>
        </a:graphic>
      </p:graphicFrame>
      <p:sp>
        <p:nvSpPr>
          <p:cNvPr id="187" name="Shape 187"/>
          <p:cNvSpPr/>
          <p:nvPr/>
        </p:nvSpPr>
        <p:spPr>
          <a:xfrm>
            <a:off x="848483" y="1748714"/>
            <a:ext cx="10515600"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r>
              <a:t>hardware solutions to realtime stereo vision problems are : GPU,FPGA and ASIC</a:t>
            </a:r>
          </a:p>
        </p:txBody>
      </p:sp>
      <p:sp>
        <p:nvSpPr>
          <p:cNvPr id="188" name="Shape 188"/>
          <p:cNvSpPr/>
          <p:nvPr/>
        </p:nvSpPr>
        <p:spPr>
          <a:xfrm>
            <a:off x="838200" y="4415714"/>
            <a:ext cx="10515600" cy="358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r>
              <a:t>In all,FPGA solution is suitable for start-up company to open the market and ASIC validation. </a:t>
            </a:r>
          </a:p>
        </p:txBody>
      </p:sp>
      <p:sp>
        <p:nvSpPr>
          <p:cNvPr id="189" name="Shape 189"/>
          <p:cNvSpPr/>
          <p:nvPr/>
        </p:nvSpPr>
        <p:spPr>
          <a:xfrm>
            <a:off x="6171156" y="-26595"/>
            <a:ext cx="5669678"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percept the world deeper with stereo vision 3D sensor</a:t>
            </a: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chemeClr val="accent3">
                <a:lumOff val="19878"/>
              </a:schemeClr>
            </a:gs>
            <a:gs pos="35000">
              <a:srgbClr val="E3E3E3"/>
            </a:gs>
            <a:gs pos="100000">
              <a:schemeClr val="accent3">
                <a:lumOff val="30981"/>
              </a:schemeClr>
            </a:gs>
          </a:gsLst>
          <a:lin ang="16200000" scaled="0"/>
        </a:gradFill>
      </p:bgPr>
    </p:bg>
    <p:spTree>
      <p:nvGrpSpPr>
        <p:cNvPr id="1" name=""/>
        <p:cNvGrpSpPr/>
        <p:nvPr/>
      </p:nvGrpSpPr>
      <p:grpSpPr>
        <a:xfrm>
          <a:off x="0" y="0"/>
          <a:ext cx="0" cy="0"/>
          <a:chOff x="0" y="0"/>
          <a:chExt cx="0" cy="0"/>
        </a:xfrm>
      </p:grpSpPr>
      <p:sp>
        <p:nvSpPr>
          <p:cNvPr id="191" name="Shape 191"/>
          <p:cNvSpPr/>
          <p:nvPr>
            <p:ph type="title"/>
          </p:nvPr>
        </p:nvSpPr>
        <p:spPr>
          <a:xfrm>
            <a:off x="838200" y="662938"/>
            <a:ext cx="10515600" cy="754383"/>
          </a:xfrm>
          <a:prstGeom prst="rect">
            <a:avLst/>
          </a:prstGeom>
        </p:spPr>
        <p:txBody>
          <a:bodyPr/>
          <a:lstStyle>
            <a:lvl1pPr>
              <a:defRPr b="1" sz="2800">
                <a:latin typeface="Microsoft New Tai Lue"/>
                <a:ea typeface="Microsoft New Tai Lue"/>
                <a:cs typeface="Microsoft New Tai Lue"/>
                <a:sym typeface="Microsoft New Tai Lue"/>
              </a:defRPr>
            </a:lvl1pPr>
          </a:lstStyle>
          <a:p>
            <a:pPr/>
            <a:r>
              <a:t>Our solution</a:t>
            </a:r>
          </a:p>
        </p:txBody>
      </p:sp>
      <p:sp>
        <p:nvSpPr>
          <p:cNvPr id="192" name="Shape 192"/>
          <p:cNvSpPr/>
          <p:nvPr/>
        </p:nvSpPr>
        <p:spPr>
          <a:xfrm>
            <a:off x="838200" y="1417319"/>
            <a:ext cx="10515600" cy="1"/>
          </a:xfrm>
          <a:prstGeom prst="line">
            <a:avLst/>
          </a:prstGeom>
          <a:ln w="38100">
            <a:solidFill>
              <a:srgbClr val="00B0F0"/>
            </a:solidFill>
            <a:miter/>
          </a:ln>
        </p:spPr>
        <p:txBody>
          <a:bodyPr lIns="45718" tIns="45718" rIns="45718" bIns="45718"/>
          <a:lstStyle/>
          <a:p>
            <a:pPr/>
          </a:p>
        </p:txBody>
      </p:sp>
      <p:sp>
        <p:nvSpPr>
          <p:cNvPr id="193" name="Shape 193"/>
          <p:cNvSpPr/>
          <p:nvPr/>
        </p:nvSpPr>
        <p:spPr>
          <a:xfrm>
            <a:off x="838200" y="1893495"/>
            <a:ext cx="10515601" cy="1158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28600" indent="-228600">
              <a:buSzPct val="100000"/>
              <a:buChar char="•"/>
            </a:pPr>
            <a:r>
              <a:t>our hardware solution is FPGA</a:t>
            </a:r>
          </a:p>
          <a:p>
            <a:pPr marL="228600" indent="-228600">
              <a:buSzPct val="100000"/>
              <a:buChar char="•"/>
            </a:pPr>
            <a:r>
              <a:t>we have tried both GPU and FPGA solutions</a:t>
            </a:r>
          </a:p>
          <a:p>
            <a:pPr marL="228600" indent="-228600">
              <a:buSzPct val="100000"/>
              <a:buChar char="•"/>
            </a:pPr>
            <a:r>
              <a:t>FPGA wins in both performance and power consumption in this case, and it is suitable for startups company before converting it into ASIC</a:t>
            </a:r>
          </a:p>
        </p:txBody>
      </p:sp>
      <p:sp>
        <p:nvSpPr>
          <p:cNvPr id="194" name="Shape 194"/>
          <p:cNvSpPr/>
          <p:nvPr/>
        </p:nvSpPr>
        <p:spPr>
          <a:xfrm>
            <a:off x="6171156" y="-26595"/>
            <a:ext cx="5669678"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percept the world deeper with stereo vision 3D sensor</a:t>
            </a:r>
          </a:p>
        </p:txBody>
      </p:sp>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bg>
      <p:bgPr>
        <a:gradFill flip="none" rotWithShape="1">
          <a:gsLst>
            <a:gs pos="0">
              <a:schemeClr val="accent3">
                <a:lumOff val="19878"/>
              </a:schemeClr>
            </a:gs>
            <a:gs pos="35000">
              <a:srgbClr val="E3E3E3"/>
            </a:gs>
            <a:gs pos="100000">
              <a:schemeClr val="accent3">
                <a:lumOff val="30981"/>
              </a:schemeClr>
            </a:gs>
          </a:gsLst>
          <a:lin ang="16200000" scaled="0"/>
        </a:gradFill>
      </p:bgPr>
    </p:bg>
    <p:spTree>
      <p:nvGrpSpPr>
        <p:cNvPr id="1" name=""/>
        <p:cNvGrpSpPr/>
        <p:nvPr/>
      </p:nvGrpSpPr>
      <p:grpSpPr>
        <a:xfrm>
          <a:off x="0" y="0"/>
          <a:ext cx="0" cy="0"/>
          <a:chOff x="0" y="0"/>
          <a:chExt cx="0" cy="0"/>
        </a:xfrm>
      </p:grpSpPr>
      <p:sp>
        <p:nvSpPr>
          <p:cNvPr id="196" name="Shape 196"/>
          <p:cNvSpPr/>
          <p:nvPr>
            <p:ph type="title"/>
          </p:nvPr>
        </p:nvSpPr>
        <p:spPr>
          <a:xfrm>
            <a:off x="838200" y="662938"/>
            <a:ext cx="10515600" cy="754383"/>
          </a:xfrm>
          <a:prstGeom prst="rect">
            <a:avLst/>
          </a:prstGeom>
        </p:spPr>
        <p:txBody>
          <a:bodyPr/>
          <a:lstStyle>
            <a:lvl1pPr>
              <a:defRPr b="1" sz="2800">
                <a:latin typeface="Microsoft New Tai Lue"/>
                <a:ea typeface="Microsoft New Tai Lue"/>
                <a:cs typeface="Microsoft New Tai Lue"/>
                <a:sym typeface="Microsoft New Tai Lue"/>
              </a:defRPr>
            </a:lvl1pPr>
          </a:lstStyle>
          <a:p>
            <a:pPr/>
            <a:r>
              <a:t>Competitors</a:t>
            </a:r>
          </a:p>
        </p:txBody>
      </p:sp>
      <p:sp>
        <p:nvSpPr>
          <p:cNvPr id="197" name="Shape 197"/>
          <p:cNvSpPr/>
          <p:nvPr/>
        </p:nvSpPr>
        <p:spPr>
          <a:xfrm>
            <a:off x="838200" y="1417319"/>
            <a:ext cx="10515600" cy="1"/>
          </a:xfrm>
          <a:prstGeom prst="line">
            <a:avLst/>
          </a:prstGeom>
          <a:ln w="38100">
            <a:solidFill>
              <a:srgbClr val="00B0F0"/>
            </a:solidFill>
            <a:miter/>
          </a:ln>
        </p:spPr>
        <p:txBody>
          <a:bodyPr lIns="45718" tIns="45718" rIns="45718" bIns="45718"/>
          <a:lstStyle/>
          <a:p>
            <a:pPr/>
          </a:p>
        </p:txBody>
      </p:sp>
      <p:pic>
        <p:nvPicPr>
          <p:cNvPr id="198" name="pasted-image.png"/>
          <p:cNvPicPr>
            <a:picLocks noChangeAspect="1"/>
          </p:cNvPicPr>
          <p:nvPr/>
        </p:nvPicPr>
        <p:blipFill>
          <a:blip r:embed="rId2">
            <a:extLst/>
          </a:blip>
          <a:stretch>
            <a:fillRect/>
          </a:stretch>
        </p:blipFill>
        <p:spPr>
          <a:xfrm>
            <a:off x="1409700" y="1803200"/>
            <a:ext cx="1834158" cy="917080"/>
          </a:xfrm>
          <a:prstGeom prst="rect">
            <a:avLst/>
          </a:prstGeom>
          <a:ln w="12700">
            <a:miter lim="400000"/>
          </a:ln>
          <a:effectLst>
            <a:outerShdw sx="100000" sy="100000" kx="0" ky="0" algn="b" rotWithShape="0" blurRad="254000" dist="127000" dir="16200000">
              <a:srgbClr val="000000">
                <a:alpha val="70000"/>
              </a:srgbClr>
            </a:outerShdw>
          </a:effectLst>
        </p:spPr>
      </p:pic>
      <p:sp>
        <p:nvSpPr>
          <p:cNvPr id="199" name="Shape 199"/>
          <p:cNvSpPr/>
          <p:nvPr/>
        </p:nvSpPr>
        <p:spPr>
          <a:xfrm>
            <a:off x="1627028" y="2818131"/>
            <a:ext cx="1399502"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chemeClr val="accent6"/>
                </a:solidFill>
              </a:defRPr>
            </a:lvl1pPr>
          </a:lstStyle>
          <a:p>
            <a:pPr/>
            <a:r>
              <a:t>stereo vision</a:t>
            </a:r>
          </a:p>
        </p:txBody>
      </p:sp>
      <p:pic>
        <p:nvPicPr>
          <p:cNvPr id="200" name="Screen Shot 2017-11-20 at 8.24.23 PM.png"/>
          <p:cNvPicPr>
            <a:picLocks noChangeAspect="1"/>
          </p:cNvPicPr>
          <p:nvPr/>
        </p:nvPicPr>
        <p:blipFill>
          <a:blip r:embed="rId3">
            <a:extLst/>
          </a:blip>
          <a:stretch>
            <a:fillRect/>
          </a:stretch>
        </p:blipFill>
        <p:spPr>
          <a:xfrm>
            <a:off x="2644189" y="4102891"/>
            <a:ext cx="2411514" cy="599994"/>
          </a:xfrm>
          <a:prstGeom prst="rect">
            <a:avLst/>
          </a:prstGeom>
          <a:ln w="12700">
            <a:miter lim="400000"/>
          </a:ln>
          <a:effectLst>
            <a:outerShdw sx="100000" sy="100000" kx="0" ky="0" algn="b" rotWithShape="0" blurRad="254000" dist="127000" dir="16200000">
              <a:srgbClr val="000000">
                <a:alpha val="70000"/>
              </a:srgbClr>
            </a:outerShdw>
          </a:effectLst>
        </p:spPr>
      </p:pic>
      <p:sp>
        <p:nvSpPr>
          <p:cNvPr id="201" name="Shape 201"/>
          <p:cNvSpPr/>
          <p:nvPr/>
        </p:nvSpPr>
        <p:spPr>
          <a:xfrm>
            <a:off x="9174822" y="2729231"/>
            <a:ext cx="1575081"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chemeClr val="accent6"/>
                </a:solidFill>
              </a:defRPr>
            </a:lvl1pPr>
          </a:lstStyle>
          <a:p>
            <a:pPr/>
            <a:r>
              <a:t>structure light</a:t>
            </a:r>
          </a:p>
        </p:txBody>
      </p:sp>
      <p:pic>
        <p:nvPicPr>
          <p:cNvPr id="202" name="pasted-image.png"/>
          <p:cNvPicPr>
            <a:picLocks noChangeAspect="1"/>
          </p:cNvPicPr>
          <p:nvPr/>
        </p:nvPicPr>
        <p:blipFill>
          <a:blip r:embed="rId4">
            <a:extLst/>
          </a:blip>
          <a:stretch>
            <a:fillRect/>
          </a:stretch>
        </p:blipFill>
        <p:spPr>
          <a:xfrm rot="21180000">
            <a:off x="4574052" y="1905780"/>
            <a:ext cx="2621156" cy="711920"/>
          </a:xfrm>
          <a:prstGeom prst="rect">
            <a:avLst/>
          </a:prstGeom>
          <a:ln w="12700">
            <a:miter lim="400000"/>
          </a:ln>
          <a:effectLst>
            <a:outerShdw sx="100000" sy="100000" kx="0" ky="0" algn="b" rotWithShape="0" blurRad="254000" dist="127000" dir="16200000">
              <a:srgbClr val="000000">
                <a:alpha val="70000"/>
              </a:srgbClr>
            </a:outerShdw>
          </a:effectLst>
        </p:spPr>
      </p:pic>
      <p:sp>
        <p:nvSpPr>
          <p:cNvPr id="203" name="Shape 203"/>
          <p:cNvSpPr/>
          <p:nvPr/>
        </p:nvSpPr>
        <p:spPr>
          <a:xfrm rot="21180000">
            <a:off x="5333461" y="2729230"/>
            <a:ext cx="498273"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chemeClr val="accent6"/>
                </a:solidFill>
              </a:defRPr>
            </a:lvl1pPr>
          </a:lstStyle>
          <a:p>
            <a:pPr/>
            <a:r>
              <a:t>TOF</a:t>
            </a:r>
          </a:p>
        </p:txBody>
      </p:sp>
      <p:pic>
        <p:nvPicPr>
          <p:cNvPr id="204" name="pasted-image.png"/>
          <p:cNvPicPr>
            <a:picLocks noChangeAspect="1"/>
          </p:cNvPicPr>
          <p:nvPr/>
        </p:nvPicPr>
        <p:blipFill>
          <a:blip r:embed="rId5">
            <a:extLst/>
          </a:blip>
          <a:stretch>
            <a:fillRect/>
          </a:stretch>
        </p:blipFill>
        <p:spPr>
          <a:xfrm>
            <a:off x="7297635" y="3944348"/>
            <a:ext cx="1341654" cy="917080"/>
          </a:xfrm>
          <a:prstGeom prst="rect">
            <a:avLst/>
          </a:prstGeom>
          <a:ln w="12700">
            <a:miter lim="400000"/>
          </a:ln>
          <a:effectLst>
            <a:outerShdw sx="100000" sy="100000" kx="0" ky="0" algn="b" rotWithShape="0" blurRad="254000" dist="127000" dir="16200000">
              <a:srgbClr val="000000">
                <a:alpha val="70000"/>
              </a:srgbClr>
            </a:outerShdw>
          </a:effectLst>
        </p:spPr>
      </p:pic>
      <p:sp>
        <p:nvSpPr>
          <p:cNvPr id="205" name="Shape 205"/>
          <p:cNvSpPr/>
          <p:nvPr/>
        </p:nvSpPr>
        <p:spPr>
          <a:xfrm>
            <a:off x="2973505" y="4926331"/>
            <a:ext cx="1575082"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chemeClr val="accent6"/>
                </a:solidFill>
              </a:defRPr>
            </a:lvl1pPr>
          </a:lstStyle>
          <a:p>
            <a:pPr/>
            <a:r>
              <a:t>structure light</a:t>
            </a:r>
          </a:p>
        </p:txBody>
      </p:sp>
      <p:sp>
        <p:nvSpPr>
          <p:cNvPr id="206" name="Shape 206"/>
          <p:cNvSpPr/>
          <p:nvPr/>
        </p:nvSpPr>
        <p:spPr>
          <a:xfrm>
            <a:off x="7282522" y="4926331"/>
            <a:ext cx="1575081"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chemeClr val="accent6"/>
                </a:solidFill>
              </a:defRPr>
            </a:lvl1pPr>
          </a:lstStyle>
          <a:p>
            <a:pPr/>
            <a:r>
              <a:t>structure light</a:t>
            </a:r>
          </a:p>
        </p:txBody>
      </p:sp>
      <p:sp>
        <p:nvSpPr>
          <p:cNvPr id="207" name="Shape 207"/>
          <p:cNvSpPr/>
          <p:nvPr/>
        </p:nvSpPr>
        <p:spPr>
          <a:xfrm>
            <a:off x="6171156" y="-26595"/>
            <a:ext cx="5669678"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percept the world deeper with stereo vision 3D sensor</a:t>
            </a:r>
          </a:p>
        </p:txBody>
      </p:sp>
      <p:sp>
        <p:nvSpPr>
          <p:cNvPr id="208" name="Shape 208"/>
          <p:cNvSpPr/>
          <p:nvPr/>
        </p:nvSpPr>
        <p:spPr>
          <a:xfrm>
            <a:off x="8684383" y="5271630"/>
            <a:ext cx="1341654" cy="599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3400">
                <a:solidFill>
                  <a:srgbClr val="FFFFFF"/>
                </a:solidFill>
              </a:defRPr>
            </a:lvl1pPr>
          </a:lstStyle>
          <a:p>
            <a:pPr/>
            <a:r>
              <a:t>……</a:t>
            </a:r>
          </a:p>
        </p:txBody>
      </p:sp>
      <p:pic>
        <p:nvPicPr>
          <p:cNvPr id="209" name="Screen Shot 2018-08-18 at 14.40.47.png"/>
          <p:cNvPicPr>
            <a:picLocks noChangeAspect="1"/>
          </p:cNvPicPr>
          <p:nvPr/>
        </p:nvPicPr>
        <p:blipFill>
          <a:blip r:embed="rId6">
            <a:extLst/>
          </a:blip>
          <a:stretch>
            <a:fillRect/>
          </a:stretch>
        </p:blipFill>
        <p:spPr>
          <a:xfrm>
            <a:off x="8525402" y="1884549"/>
            <a:ext cx="2340520" cy="754383"/>
          </a:xfrm>
          <a:prstGeom prst="rect">
            <a:avLst/>
          </a:prstGeom>
          <a:ln w="12700">
            <a:miter lim="400000"/>
          </a:ln>
          <a:effectLst>
            <a:outerShdw sx="100000" sy="100000" kx="0" ky="0" algn="b" rotWithShape="0" blurRad="304800" dist="0" dir="0">
              <a:srgbClr val="000000">
                <a:alpha val="75000"/>
              </a:srgbClr>
            </a:outerShdw>
          </a:effectLst>
        </p:spPr>
      </p:pic>
    </p:spTree>
  </p:cSld>
  <p:clrMapOvr>
    <a:masterClrMapping/>
  </p:clrMapOvr>
  <p:transition xmlns:p14="http://schemas.microsoft.com/office/powerpoint/2010/main" spd="med" advClick="1" p14:dur="1000"/>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000000"/>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4546A"/>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4546A"/>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